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10693400" cy="75565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Carlito" panose="020F0502020204030204" pitchFamily="3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icvt6c/frUv6JlQsw/xEHV7msp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6"/>
  </p:normalViewPr>
  <p:slideViewPr>
    <p:cSldViewPr snapToGrid="0">
      <p:cViewPr varScale="1">
        <p:scale>
          <a:sx n="97" d="100"/>
          <a:sy n="97" d="100"/>
        </p:scale>
        <p:origin x="1520" y="20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82575" y="566725"/>
            <a:ext cx="7129275" cy="28336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069325" y="3589325"/>
            <a:ext cx="8554700" cy="3400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441114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>
            <a:spLocks noGrp="1"/>
          </p:cNvSpPr>
          <p:nvPr>
            <p:ph type="body" idx="1"/>
          </p:nvPr>
        </p:nvSpPr>
        <p:spPr>
          <a:xfrm>
            <a:off x="1069325" y="3589325"/>
            <a:ext cx="8554700" cy="3400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1612" cy="2833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 txBox="1">
            <a:spLocks noGrp="1"/>
          </p:cNvSpPr>
          <p:nvPr>
            <p:ph type="body" idx="1"/>
          </p:nvPr>
        </p:nvSpPr>
        <p:spPr>
          <a:xfrm>
            <a:off x="1069325" y="3589325"/>
            <a:ext cx="8554700" cy="34004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1612" cy="2833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371228" y="950468"/>
            <a:ext cx="8706612" cy="81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850" b="1" i="0">
                <a:solidFill>
                  <a:srgbClr val="001F5F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966624" y="2517178"/>
            <a:ext cx="4601845" cy="2411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9680341" y="6430015"/>
            <a:ext cx="24701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38100" lvl="1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2pPr>
            <a:lvl3pPr marL="38100" lvl="2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3pPr>
            <a:lvl4pPr marL="38100" lvl="3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4pPr>
            <a:lvl5pPr marL="38100" lvl="4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5pPr>
            <a:lvl6pPr marL="38100" lvl="5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6pPr>
            <a:lvl7pPr marL="38100" lvl="6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7pPr>
            <a:lvl8pPr marL="38100" lvl="7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8pPr>
            <a:lvl9pPr marL="38100" lvl="8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03" y="771144"/>
            <a:ext cx="10690979" cy="601370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5"/>
          <p:cNvSpPr txBox="1">
            <a:spLocks noGrp="1"/>
          </p:cNvSpPr>
          <p:nvPr>
            <p:ph type="ctrTitle"/>
          </p:nvPr>
        </p:nvSpPr>
        <p:spPr>
          <a:xfrm>
            <a:off x="1006737" y="1002284"/>
            <a:ext cx="6391909" cy="61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850" b="1" i="0">
                <a:solidFill>
                  <a:srgbClr val="001F5F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680341" y="6430015"/>
            <a:ext cx="24701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38100" lvl="1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2pPr>
            <a:lvl3pPr marL="38100" lvl="2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3pPr>
            <a:lvl4pPr marL="38100" lvl="3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4pPr>
            <a:lvl5pPr marL="38100" lvl="4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5pPr>
            <a:lvl6pPr marL="38100" lvl="5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6pPr>
            <a:lvl7pPr marL="38100" lvl="6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7pPr>
            <a:lvl8pPr marL="38100" lvl="7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8pPr>
            <a:lvl9pPr marL="38100" lvl="8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71228" y="950468"/>
            <a:ext cx="8706612" cy="81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850" b="1" i="0">
                <a:solidFill>
                  <a:srgbClr val="001F5F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9680341" y="6430015"/>
            <a:ext cx="24701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38100" lvl="1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2pPr>
            <a:lvl3pPr marL="38100" lvl="2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3pPr>
            <a:lvl4pPr marL="38100" lvl="3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4pPr>
            <a:lvl5pPr marL="38100" lvl="4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5pPr>
            <a:lvl6pPr marL="38100" lvl="5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6pPr>
            <a:lvl7pPr marL="38100" lvl="6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7pPr>
            <a:lvl8pPr marL="38100" lvl="7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8pPr>
            <a:lvl9pPr marL="38100" lvl="8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03" y="771144"/>
            <a:ext cx="10690979" cy="601370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71228" y="950468"/>
            <a:ext cx="8706612" cy="81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850" b="1" i="0">
                <a:solidFill>
                  <a:srgbClr val="001F5F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9680341" y="6430015"/>
            <a:ext cx="24701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38100" lvl="1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2pPr>
            <a:lvl3pPr marL="38100" lvl="2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3pPr>
            <a:lvl4pPr marL="38100" lvl="3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4pPr>
            <a:lvl5pPr marL="38100" lvl="4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5pPr>
            <a:lvl6pPr marL="38100" lvl="5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6pPr>
            <a:lvl7pPr marL="38100" lvl="6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7pPr>
            <a:lvl8pPr marL="38100" lvl="7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8pPr>
            <a:lvl9pPr marL="38100" lvl="8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9680341" y="6430015"/>
            <a:ext cx="24701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38100" lvl="1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2pPr>
            <a:lvl3pPr marL="38100" lvl="2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3pPr>
            <a:lvl4pPr marL="38100" lvl="3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4pPr>
            <a:lvl5pPr marL="38100" lvl="4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5pPr>
            <a:lvl6pPr marL="38100" lvl="5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6pPr>
            <a:lvl7pPr marL="38100" lvl="6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7pPr>
            <a:lvl8pPr marL="38100" lvl="7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8pPr>
            <a:lvl9pPr marL="38100" lvl="8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03" y="771144"/>
            <a:ext cx="10690979" cy="60137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3"/>
          <p:cNvSpPr txBox="1">
            <a:spLocks noGrp="1"/>
          </p:cNvSpPr>
          <p:nvPr>
            <p:ph type="title"/>
          </p:nvPr>
        </p:nvSpPr>
        <p:spPr>
          <a:xfrm>
            <a:off x="371228" y="950468"/>
            <a:ext cx="8706612" cy="816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850" b="1" i="0" u="none" strike="noStrike" cap="none">
                <a:solidFill>
                  <a:srgbClr val="001F5F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body" idx="1"/>
          </p:nvPr>
        </p:nvSpPr>
        <p:spPr>
          <a:xfrm>
            <a:off x="966624" y="2517178"/>
            <a:ext cx="4601845" cy="2411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dt" idx="10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sldNum" idx="12"/>
          </p:nvPr>
        </p:nvSpPr>
        <p:spPr>
          <a:xfrm>
            <a:off x="9680341" y="6430015"/>
            <a:ext cx="247015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38100" lvl="0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1pPr>
            <a:lvl2pPr marL="38100" lvl="1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2pPr>
            <a:lvl3pPr marL="38100" lvl="2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3pPr>
            <a:lvl4pPr marL="38100" lvl="3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4pPr>
            <a:lvl5pPr marL="38100" lvl="4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5pPr>
            <a:lvl6pPr marL="38100" lvl="5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6pPr>
            <a:lvl7pPr marL="38100" lvl="6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7pPr>
            <a:lvl8pPr marL="38100" lvl="7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8pPr>
            <a:lvl9pPr marL="38100" lvl="8" indent="0">
              <a:lnSpc>
                <a:spcPct val="104999"/>
              </a:lnSpc>
              <a:spcBef>
                <a:spcPts val="0"/>
              </a:spcBef>
              <a:buNone/>
              <a:defRPr sz="1200" b="0" i="0">
                <a:solidFill>
                  <a:srgbClr val="1E3763"/>
                </a:solidFill>
                <a:latin typeface="Carlito"/>
                <a:ea typeface="Carlito"/>
                <a:cs typeface="Carlito"/>
                <a:sym typeface="Carlito"/>
              </a:defRPr>
            </a:lvl9pPr>
          </a:lstStyle>
          <a:p>
            <a:pPr marL="381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08" y="647854"/>
            <a:ext cx="10690981" cy="6013702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"/>
          <p:cNvSpPr txBox="1">
            <a:spLocks noGrp="1"/>
          </p:cNvSpPr>
          <p:nvPr>
            <p:ph type="title"/>
          </p:nvPr>
        </p:nvSpPr>
        <p:spPr>
          <a:xfrm>
            <a:off x="847882" y="2136511"/>
            <a:ext cx="2956500" cy="10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1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300" dirty="0">
                <a:solidFill>
                  <a:srgbClr val="203E7D"/>
                </a:solidFill>
              </a:rPr>
              <a:t>Project </a:t>
            </a:r>
            <a:br>
              <a:rPr lang="it-IT" sz="3300" dirty="0">
                <a:solidFill>
                  <a:srgbClr val="203E7D"/>
                </a:solidFill>
              </a:rPr>
            </a:br>
            <a:r>
              <a:rPr lang="it-IT" sz="3300" dirty="0">
                <a:solidFill>
                  <a:srgbClr val="203E7D"/>
                </a:solidFill>
              </a:rPr>
              <a:t>Meeting</a:t>
            </a:r>
            <a:endParaRPr sz="33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8" name="Google Shape;4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700" y="6423004"/>
            <a:ext cx="1112662" cy="522758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"/>
          <p:cNvSpPr txBox="1"/>
          <p:nvPr/>
        </p:nvSpPr>
        <p:spPr>
          <a:xfrm>
            <a:off x="847886" y="3165013"/>
            <a:ext cx="4366800" cy="17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65100" rIns="0" bIns="0" anchor="t" anchorCtr="0">
            <a:spAutoFit/>
          </a:bodyPr>
          <a:lstStyle/>
          <a:p>
            <a:pPr marL="0" lvl="0" indent="0" algn="l" rtl="0">
              <a:lnSpc>
                <a:spcPct val="114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i="1" dirty="0">
                <a:solidFill>
                  <a:srgbClr val="203E7D"/>
                </a:solidFill>
                <a:latin typeface="Carlito"/>
                <a:ea typeface="Carlito"/>
                <a:cs typeface="Carlito"/>
                <a:sym typeface="Carlito"/>
              </a:rPr>
              <a:t>Bari,</a:t>
            </a:r>
            <a:r>
              <a:rPr lang="it-IT" sz="1750" dirty="0">
                <a:solidFill>
                  <a:srgbClr val="203E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it-IT" sz="1750" i="1" dirty="0">
                <a:solidFill>
                  <a:srgbClr val="203E7D"/>
                </a:solidFill>
                <a:latin typeface="Carlito"/>
                <a:ea typeface="Carlito"/>
                <a:cs typeface="Carlito"/>
                <a:sym typeface="Carlito"/>
              </a:rPr>
              <a:t>17 </a:t>
            </a:r>
            <a:r>
              <a:rPr lang="it-IT" sz="1750" i="1" dirty="0" err="1">
                <a:solidFill>
                  <a:srgbClr val="203E7D"/>
                </a:solidFill>
                <a:latin typeface="Carlito"/>
                <a:ea typeface="Carlito"/>
                <a:cs typeface="Carlito"/>
                <a:sym typeface="Carlito"/>
              </a:rPr>
              <a:t>October</a:t>
            </a:r>
            <a:r>
              <a:rPr lang="it-IT" sz="1750" i="1" dirty="0">
                <a:solidFill>
                  <a:srgbClr val="203E7D"/>
                </a:solidFill>
                <a:latin typeface="Carlito"/>
                <a:ea typeface="Carlito"/>
                <a:cs typeface="Carlito"/>
                <a:sym typeface="Carlito"/>
              </a:rPr>
              <a:t> 2024</a:t>
            </a:r>
            <a:endParaRPr sz="1750" i="1" dirty="0">
              <a:solidFill>
                <a:srgbClr val="203E7D"/>
              </a:solidFill>
              <a:latin typeface="Carlito"/>
              <a:ea typeface="Carlito"/>
              <a:cs typeface="Carlito"/>
              <a:sym typeface="Carlito"/>
            </a:endParaRPr>
          </a:p>
          <a:p>
            <a:pPr marL="0" marR="591812" lvl="0" indent="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</a:pPr>
            <a:r>
              <a:rPr lang="it-IT" sz="1750" i="1" dirty="0">
                <a:solidFill>
                  <a:srgbClr val="203E7D"/>
                </a:solidFill>
                <a:latin typeface="Carlito"/>
                <a:ea typeface="Carlito"/>
                <a:cs typeface="Carlito"/>
                <a:sym typeface="Carlito"/>
              </a:rPr>
              <a:t>Università degli Studi di Bari, </a:t>
            </a:r>
            <a:endParaRPr sz="1750" i="1" dirty="0">
              <a:solidFill>
                <a:srgbClr val="203E7D"/>
              </a:solidFill>
              <a:latin typeface="Carlito"/>
              <a:ea typeface="Carlito"/>
              <a:cs typeface="Carlito"/>
              <a:sym typeface="Carlito"/>
            </a:endParaRPr>
          </a:p>
          <a:p>
            <a:pPr marL="0" marR="591812" lvl="0" indent="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50" i="1" dirty="0">
                <a:solidFill>
                  <a:srgbClr val="203E7D"/>
                </a:solidFill>
                <a:latin typeface="Carlito"/>
                <a:ea typeface="Carlito"/>
                <a:cs typeface="Carlito"/>
                <a:sym typeface="Carlito"/>
              </a:rPr>
              <a:t>Palazzo Ateneo Salone dorato</a:t>
            </a:r>
            <a:endParaRPr sz="1750" i="1" dirty="0">
              <a:solidFill>
                <a:srgbClr val="203E7D"/>
              </a:solidFill>
              <a:latin typeface="Carlito"/>
              <a:ea typeface="Carlito"/>
              <a:cs typeface="Carlito"/>
              <a:sym typeface="Carlito"/>
            </a:endParaRPr>
          </a:p>
          <a:p>
            <a:pPr marL="0" marR="1879600" lvl="0" indent="0" algn="l" rtl="0">
              <a:lnSpc>
                <a:spcPct val="101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750" i="1" dirty="0">
                <a:solidFill>
                  <a:srgbClr val="203E7D"/>
                </a:solidFill>
                <a:latin typeface="Carlito"/>
                <a:ea typeface="Carlito"/>
                <a:cs typeface="Carlito"/>
                <a:sym typeface="Carlito"/>
              </a:rPr>
              <a:t>Piazza Umberto I Bari</a:t>
            </a:r>
            <a:endParaRPr sz="1750" i="1" dirty="0">
              <a:solidFill>
                <a:srgbClr val="203E7D"/>
              </a:solidFill>
              <a:latin typeface="Carlito"/>
              <a:ea typeface="Carlito"/>
              <a:cs typeface="Carlito"/>
              <a:sym typeface="Carlito"/>
            </a:endParaRPr>
          </a:p>
          <a:p>
            <a:pPr marL="68580" lvl="0" indent="0" algn="l" rtl="0">
              <a:lnSpc>
                <a:spcPct val="11457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50" i="1" dirty="0">
              <a:solidFill>
                <a:srgbClr val="203E7D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pic>
        <p:nvPicPr>
          <p:cNvPr id="50" name="Google Shape;50;p1" descr="H:\CRESCITA DIGITALE\Progetto GOVERNANCE S.A\Loghi GOVERNANCE\200\LOGO_INTERRE_SA_GOVERNANCE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5575" y="363648"/>
            <a:ext cx="4531601" cy="1719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68900" y="6423002"/>
            <a:ext cx="151447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61231" y="6174769"/>
            <a:ext cx="1059574" cy="1074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191876" y="6294414"/>
            <a:ext cx="841572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90334" y="6278200"/>
            <a:ext cx="999052" cy="97365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 descr="Governo Italiano - Repubblica Logo PNG Vector (EPS) Free Download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6" name="Google Shape;56;p1" descr="Governo Italiano - Repubblica Logo PNG Vector (EPS) Free Download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57" name="Google Shape;57;p1" descr="Governo Italiano - Repubblica Logo PNG Vector (EPS) Free Download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59" name="Google Shape;59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1550" y="3589563"/>
            <a:ext cx="223625" cy="37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803498"/>
            <a:ext cx="4695578" cy="1437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 txBox="1">
            <a:spLocks noGrp="1"/>
          </p:cNvSpPr>
          <p:nvPr>
            <p:ph type="body" idx="1"/>
          </p:nvPr>
        </p:nvSpPr>
        <p:spPr>
          <a:xfrm>
            <a:off x="838149" y="1101750"/>
            <a:ext cx="9122597" cy="590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09:00 - 09:30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Registration</a:t>
            </a:r>
            <a:endParaRPr sz="1200" b="1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09:30 - 10:00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Institutional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Greetings</a:t>
            </a:r>
            <a:endParaRPr sz="1200" b="1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10:00 - 10:30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Welcome and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Introduction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:  General progress of the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project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and work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organization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(Vito Bavaro, Apulia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Region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10.30 -11-00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Coffee/Tea break</a:t>
            </a:r>
            <a:endParaRPr sz="1200" b="1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11:00 - 12:30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Training Session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 (Davide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Marcianò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, Joint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Secretariat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Officer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12:30 - 13:30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Program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Communication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rules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(Carmela Sfregola, Program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Communication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Officer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13:30 - 14:30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Lunch break</a:t>
            </a:r>
            <a:endParaRPr sz="1200" b="1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14:30 - 15:30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Hub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Platform and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Customization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Activities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WP1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(Apulia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Region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,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coordinated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by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Unisalento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15:30 - 16:30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–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Training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Activities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WP3 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(Apulia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Region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,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coordinated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by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Uniba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16:30 - 17:00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Presentation and Progress of Molise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Region's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Activities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(Molise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Region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, Michele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Petracca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>
                <a:solidFill>
                  <a:srgbClr val="FF0000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TBC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17:00 - 17:30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Presentation and Progress of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Albania's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Activities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  (SASPAC,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Ermira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Sela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>
                <a:solidFill>
                  <a:srgbClr val="FF0000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TBC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17:30 - 18:00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Presentation and Progress of Montenegro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Ministry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of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Finance's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Activities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(Montenegro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Ministry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of Finance,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Žana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Jovanović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>
                <a:solidFill>
                  <a:srgbClr val="FF0000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TBC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18:00 - 18:30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Presentation and Progress of Montenegro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European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Affairs'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Activities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(Montenegro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European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Affairs,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Amela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Kovačević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</a:t>
            </a:r>
            <a:r>
              <a:rPr lang="it-IT" sz="1200" dirty="0">
                <a:solidFill>
                  <a:srgbClr val="FF0000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TBC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)</a:t>
            </a:r>
            <a:endParaRPr sz="1200" dirty="0">
              <a:solidFill>
                <a:srgbClr val="222222"/>
              </a:solidFill>
              <a:highlight>
                <a:srgbClr val="FFFFFF"/>
              </a:highlight>
              <a:latin typeface="Carlito" panose="020B0604020202020204" charset="0"/>
              <a:ea typeface="Arial"/>
              <a:cs typeface="Carlito" panose="020B0604020202020204" charset="0"/>
              <a:sym typeface="Arial"/>
            </a:endParaRPr>
          </a:p>
          <a:p>
            <a:pPr marL="228600" marR="69850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200" b="1" dirty="0">
                <a:solidFill>
                  <a:srgbClr val="0D6DB6"/>
                </a:solidFill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18:30 - 19:30</a:t>
            </a:r>
            <a:r>
              <a:rPr lang="it-IT" sz="12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 -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Conclusions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and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agreements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on the </a:t>
            </a:r>
            <a:r>
              <a:rPr lang="it-IT" sz="1200" b="1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next</a:t>
            </a:r>
            <a:r>
              <a:rPr lang="it-IT" sz="1200" b="1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meeting</a:t>
            </a:r>
            <a:endParaRPr sz="1200" dirty="0">
              <a:latin typeface="Carlito" panose="020B0604020202020204" charset="0"/>
              <a:cs typeface="Carlito" panose="020B0604020202020204" charset="0"/>
            </a:endParaRPr>
          </a:p>
        </p:txBody>
      </p:sp>
      <p:sp>
        <p:nvSpPr>
          <p:cNvPr id="65" name="Google Shape;65;p2"/>
          <p:cNvSpPr txBox="1">
            <a:spLocks noGrp="1"/>
          </p:cNvSpPr>
          <p:nvPr>
            <p:ph type="title"/>
          </p:nvPr>
        </p:nvSpPr>
        <p:spPr>
          <a:xfrm>
            <a:off x="890653" y="528143"/>
            <a:ext cx="8706600" cy="72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lvl="0" indent="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-IT" sz="18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Meeting Agenda: </a:t>
            </a:r>
            <a:r>
              <a:rPr lang="it-IT" sz="1800" dirty="0" err="1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October</a:t>
            </a:r>
            <a:r>
              <a:rPr lang="it-IT" sz="1800" dirty="0">
                <a:solidFill>
                  <a:srgbClr val="222222"/>
                </a:solidFill>
                <a:highlight>
                  <a:srgbClr val="FFFFFF"/>
                </a:highlight>
                <a:latin typeface="Carlito" panose="020B0604020202020204" charset="0"/>
                <a:ea typeface="Arial"/>
                <a:cs typeface="Carlito" panose="020B0604020202020204" charset="0"/>
                <a:sym typeface="Arial"/>
              </a:rPr>
              <a:t> 17th</a:t>
            </a:r>
            <a:endParaRPr sz="4550" dirty="0">
              <a:latin typeface="Carlito" panose="020B0604020202020204" charset="0"/>
              <a:cs typeface="Carlito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03E7D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227</Words>
  <Application>Microsoft Macintosh PowerPoint</Application>
  <PresentationFormat>Personalizzato</PresentationFormat>
  <Paragraphs>20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Carlito</vt:lpstr>
      <vt:lpstr>Times New Roman</vt:lpstr>
      <vt:lpstr>Calibri</vt:lpstr>
      <vt:lpstr>Arial</vt:lpstr>
      <vt:lpstr>Office Theme</vt:lpstr>
      <vt:lpstr>Project  Meeting</vt:lpstr>
      <vt:lpstr>Meeting Agenda: October 17th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 Meeting</dc:title>
  <dc:creator>Chiara Campanile</dc:creator>
  <cp:lastModifiedBy>Microsoft Office User</cp:lastModifiedBy>
  <cp:revision>7</cp:revision>
  <dcterms:created xsi:type="dcterms:W3CDTF">2024-07-02T11:45:28Z</dcterms:created>
  <dcterms:modified xsi:type="dcterms:W3CDTF">2024-10-01T08:16:39Z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2024-06-12T00:00:00Z</vt:filetime>
  </property>
  <property fmtid="{D5CDD505-2E9C-101B-9397-08002B2CF9AE}" pid="3" name="Creator">
    <vt:lpwstr>PDF24 Creator</vt:lpwstr>
  </property>
  <property fmtid="{D5CDD505-2E9C-101B-9397-08002B2CF9AE}" pid="4" name="LastSaved">
    <vt:filetime>2024-07-02T00:00:00Z</vt:filetime>
  </property>
  <property fmtid="{D5CDD505-2E9C-101B-9397-08002B2CF9AE}" pid="5" name="Producer">
    <vt:lpwstr>3-Heights(TM) PDF Security Shell 4.8.25.2 (http://www.pdf-tools.com)</vt:lpwstr>
  </property>
</Properties>
</file>