
<file path=[Content_Types].xml><?xml version="1.0" encoding="utf-8"?>
<Types xmlns="http://schemas.openxmlformats.org/package/2006/content-types">
  <Default Extension="fntdata" ContentType="application/x-fontdata"/>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Montserrat SemiBold"/>
      <p:regular r:id="rId25"/>
      <p:bold r:id="rId26"/>
      <p:italic r:id="rId27"/>
      <p:boldItalic r:id="rId28"/>
    </p:embeddedFont>
    <p:embeddedFont>
      <p:font typeface="Roboto"/>
      <p:regular r:id="rId29"/>
      <p:bold r:id="rId30"/>
      <p:italic r:id="rId31"/>
      <p:boldItalic r:id="rId32"/>
    </p:embeddedFont>
    <p:embeddedFont>
      <p:font typeface="Montserrat"/>
      <p:regular r:id="rId33"/>
      <p:bold r:id="rId34"/>
      <p:italic r:id="rId35"/>
      <p:boldItalic r:id="rId36"/>
    </p:embeddedFont>
    <p:embeddedFont>
      <p:font typeface="Montserrat Medium"/>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137">
          <p15:clr>
            <a:srgbClr val="747775"/>
          </p15:clr>
        </p15:guide>
        <p15:guide id="2" orient="horz" pos="52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37"/>
        <p:guide pos="529" orient="horz"/>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MontserratSemiBold-bold.fntdata"/><Relationship Id="rId13" Type="http://schemas.openxmlformats.org/officeDocument/2006/relationships/slide" Target="slides/slide8.xml"/><Relationship Id="rId39" Type="http://schemas.openxmlformats.org/officeDocument/2006/relationships/font" Target="fonts/MontserratMedium-italic.fntdata"/><Relationship Id="rId18" Type="http://schemas.openxmlformats.org/officeDocument/2006/relationships/slide" Target="slides/slide13.xml"/><Relationship Id="rId21" Type="http://schemas.openxmlformats.org/officeDocument/2006/relationships/slide" Target="slides/slide16.xml"/><Relationship Id="rId34" Type="http://schemas.openxmlformats.org/officeDocument/2006/relationships/font" Target="fonts/Montserrat-bold.fntdata"/><Relationship Id="rId42" Type="http://schemas.openxmlformats.org/officeDocument/2006/relationships/customXml" Target="../customXml/item2.xml"/><Relationship Id="rId7" Type="http://schemas.openxmlformats.org/officeDocument/2006/relationships/slide" Target="slides/slide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Roboto-regular.fntdata"/><Relationship Id="rId16" Type="http://schemas.openxmlformats.org/officeDocument/2006/relationships/slide" Target="slides/slide11.xml"/><Relationship Id="rId41" Type="http://schemas.openxmlformats.org/officeDocument/2006/relationships/customXml" Target="../customXml/item1.xml"/><Relationship Id="rId40" Type="http://schemas.openxmlformats.org/officeDocument/2006/relationships/font" Target="fonts/MontserratMedium-boldItalic.fntdata"/><Relationship Id="rId24" Type="http://schemas.openxmlformats.org/officeDocument/2006/relationships/slide" Target="slides/slide19.xml"/><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Roboto-boldItalic.fntdata"/><Relationship Id="rId37" Type="http://schemas.openxmlformats.org/officeDocument/2006/relationships/font" Target="fonts/MontserratMedium-regular.fntdata"/><Relationship Id="rId23" Type="http://schemas.openxmlformats.org/officeDocument/2006/relationships/slide" Target="slides/slide18.xml"/><Relationship Id="rId28" Type="http://schemas.openxmlformats.org/officeDocument/2006/relationships/font" Target="fonts/MontserratSemiBold-boldItalic.fntdata"/><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font" Target="fonts/Montserrat-boldItalic.fntdata"/><Relationship Id="rId31" Type="http://schemas.openxmlformats.org/officeDocument/2006/relationships/font" Target="fonts/Roboto-italic.fnt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MontserratSemiBold-italic.fntdata"/><Relationship Id="rId30" Type="http://schemas.openxmlformats.org/officeDocument/2006/relationships/font" Target="fonts/Roboto-bold.fntdata"/><Relationship Id="rId35" Type="http://schemas.openxmlformats.org/officeDocument/2006/relationships/font" Target="fonts/Montserrat-italic.fntdata"/><Relationship Id="rId14" Type="http://schemas.openxmlformats.org/officeDocument/2006/relationships/slide" Target="slides/slide9.xml"/><Relationship Id="rId43" Type="http://schemas.openxmlformats.org/officeDocument/2006/relationships/customXml" Target="../customXml/item3.xml"/><Relationship Id="rId8" Type="http://schemas.openxmlformats.org/officeDocument/2006/relationships/slide" Target="slides/slide3.xml"/><Relationship Id="rId3" Type="http://schemas.openxmlformats.org/officeDocument/2006/relationships/presProps" Target="presProps.xml"/><Relationship Id="rId25" Type="http://schemas.openxmlformats.org/officeDocument/2006/relationships/font" Target="fonts/MontserratSemiBold-regular.fntdata"/><Relationship Id="rId33" Type="http://schemas.openxmlformats.org/officeDocument/2006/relationships/font" Target="fonts/Montserrat-regular.fntdata"/><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font" Target="fonts/Montserrat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e24f10b4db_2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Today I will present the Italian report of the DARING Holistic Needs Assessment, focusing on dementia care and on the question that sits at the centre of the project: how can innovation better respond to the real needs of people living with dementia and their caregivers?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The key message is that dementia cannot be addressed only as a clinical condition. It affects memory, behaviour and daily functioning, but also identity, relationships, independence and participation in community life. For this reason, innovation in dementia care has to move beyond a narrow technological perspective. It has to become more human, more connected, and more rooted in everyday life.</a:t>
            </a:r>
            <a:endParaRPr/>
          </a:p>
        </p:txBody>
      </p:sp>
      <p:sp>
        <p:nvSpPr>
          <p:cNvPr id="54" name="Google Shape;54;g3e24f10b4db_2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a87940df3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The presentation follows four steps.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First, I will briefly describe the Italian healthcare system and the main implementation gap that affects dementia care.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Second, I will introduce the DARING framework and explain why the project shifts the focus from what technology can do to what people actually need.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Third, I will discuss the main needs of people living with dementia and caregivers: clinical, social and psychological (NOT practical for time).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Finally, I will conclude by outlining what this means for dementia care innovation, with particular attention to social prescribing and community-based support.</a:t>
            </a:r>
            <a:endParaRPr/>
          </a:p>
        </p:txBody>
      </p:sp>
      <p:sp>
        <p:nvSpPr>
          <p:cNvPr id="63" name="Google Shape;63;g3a87940df3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a87940df33_0_15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Italy is legally and institutionally advanced. The core issue is implementation and the gap between northern and southern regions: the system is a patchwork of excellence rather than a uniformly integrated model.</a:t>
            </a:r>
            <a:endParaRPr>
              <a:solidFill>
                <a:schemeClr val="dk1"/>
              </a:solidFill>
            </a:endParaRPr>
          </a:p>
          <a:p>
            <a:pPr indent="0" lvl="0" marL="0" rtl="0" algn="l">
              <a:spcBef>
                <a:spcPts val="0"/>
              </a:spcBef>
              <a:spcAft>
                <a:spcPts val="0"/>
              </a:spcAft>
              <a:buSzPts val="1100"/>
              <a:buNone/>
            </a:pPr>
            <a:r>
              <a:rPr lang="en-GB">
                <a:solidFill>
                  <a:schemeClr val="dk1"/>
                </a:solidFill>
              </a:rPr>
              <a:t>Let us start from the Italian context.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&gt;&gt;&gt;</a:t>
            </a:r>
            <a:endParaRPr>
              <a:solidFill>
                <a:schemeClr val="dk1"/>
              </a:solidFill>
            </a:endParaRPr>
          </a:p>
          <a:p>
            <a:pPr indent="0" lvl="0" marL="0" rtl="0" algn="l">
              <a:lnSpc>
                <a:spcPct val="100000"/>
              </a:lnSpc>
              <a:spcBef>
                <a:spcPts val="0"/>
              </a:spcBef>
              <a:spcAft>
                <a:spcPts val="0"/>
              </a:spcAft>
              <a:buSzPts val="1100"/>
              <a:buNone/>
            </a:pPr>
            <a:r>
              <a:rPr lang="en-GB"/>
              <a:t>Italy has a sophisticated and legally advanced healthcare system. The issue is not the absence of institutional architecture. The issue is that, in dementia care, the system does not always translate policies into integrated, accessible and coordinated services.</a:t>
            </a:r>
            <a:endParaRPr/>
          </a:p>
          <a:p>
            <a:pPr indent="0" lvl="0" marL="0" rtl="0" algn="l">
              <a:lnSpc>
                <a:spcPct val="100000"/>
              </a:lnSpc>
              <a:spcBef>
                <a:spcPts val="0"/>
              </a:spcBef>
              <a:spcAft>
                <a:spcPts val="0"/>
              </a:spcAft>
              <a:buSzPts val="1100"/>
              <a:buNone/>
            </a:pPr>
            <a:r>
              <a:rPr lang="en-GB"/>
              <a:t>Dementia care in Italy is fragmented: good policies, strong expertise and local excellence, but uneven implementation across territories.</a:t>
            </a:r>
            <a:endParaRPr/>
          </a:p>
          <a:p>
            <a:pPr indent="0" lvl="0" marL="0" rtl="0" algn="l">
              <a:lnSpc>
                <a:spcPct val="100000"/>
              </a:lnSpc>
              <a:spcBef>
                <a:spcPts val="0"/>
              </a:spcBef>
              <a:spcAft>
                <a:spcPts val="0"/>
              </a:spcAft>
              <a:buSzPts val="1100"/>
              <a:buNone/>
            </a:pPr>
            <a:r>
              <a:t/>
            </a:r>
            <a:endParaRPr/>
          </a:p>
        </p:txBody>
      </p:sp>
      <p:sp>
        <p:nvSpPr>
          <p:cNvPr id="122" name="Google Shape;122;g3a87940df33_0_15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e24f10b4d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e24f10b4d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Italian National Health Service is organised across three main levels.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 national level, the Ministry of Health defines policies and priorities. The Istituto Superiore di Sanità plays a technical and scientific role, including through the Dementia Observatory. At regional level, regional institutions are responsible for organising services. At local level, ASLs, hospitals, CDCDs, IRCCS, day centres, residential structures and community organisations provide care directly to citizens.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a person may receive diagnosis in a CDCD, support from a GP, help from a family caregiver, activities from a day centre, and social support from a municipality or an association.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challenge is that these actors often do not operate as one integrated pathway. For patients and families, the system can feel less like a coordinated network and more like a set of separate doors they have to open one by one.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CDCD </a:t>
            </a:r>
            <a:r>
              <a:rPr lang="en-GB"/>
              <a:t>Centres for Cognitive Disorders and Dementia)</a:t>
            </a:r>
            <a:endParaRPr/>
          </a:p>
          <a:p>
            <a:pPr indent="0" lvl="0" marL="0" rtl="0" algn="l">
              <a:spcBef>
                <a:spcPts val="0"/>
              </a:spcBef>
              <a:spcAft>
                <a:spcPts val="0"/>
              </a:spcAft>
              <a:buNone/>
            </a:pPr>
            <a:r>
              <a:rPr lang="en-GB"/>
              <a:t>IRCCS (Istituto di Ricovero e Cura a Carattere Scientifico)</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e24f10b4db_2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e24f10b4db_2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The Italian model is legally and institutionally advanced. There is a National Dementia Plan, there are specialised centres, and there are examples of excellent local practice.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But the DARING assessment highlights a major implementation gap. Italy is better described as a patchwork of excellence than as a uniformly integrated model. Some areas provide strong services, while others struggle with access, continuity and coordination.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This has direct consequences for families. The quality of support a person receives may depend heavily on where they live, whether they have an informed caregiver, whether they can access private support, or whether local associations are active in their area.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This matters because dementia is progressive. When the pathway is fragmented, families are forced to become coordinators of care, often without training, time or emotional resources.</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a87940df33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a87940df33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This slide shows the central gap we identified: national guidelines and policies exist, but regional implementation is uneven.</a:t>
            </a:r>
            <a:br>
              <a:rPr lang="en-GB">
                <a:solidFill>
                  <a:schemeClr val="dk1"/>
                </a:solidFill>
              </a:rPr>
            </a:br>
            <a:r>
              <a:rPr lang="en-GB">
                <a:solidFill>
                  <a:schemeClr val="dk1"/>
                </a:solidFill>
              </a:rPr>
              <a:t>In dementia care, one of the most important tools should be the the Diagnostic and Therapeutic Care Pathways (PDTA). A PDTA should connect diagnosis, follow-up, social support, caregiver guidance and long-term care. In practice, however, these pathways are often incomplete, inconsistent or not fully operational.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&gt;&gt;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National Dementia Plan was received in 2016, but not yet fully implemented in the Apulian region</a:t>
            </a:r>
            <a:endParaRPr>
              <a:solidFill>
                <a:schemeClr val="dk1"/>
              </a:solidFill>
            </a:endParaRPr>
          </a:p>
          <a:p>
            <a:pPr indent="0" lvl="0" marL="0" rtl="0" algn="l">
              <a:spcBef>
                <a:spcPts val="0"/>
              </a:spcBef>
              <a:spcAft>
                <a:spcPts val="0"/>
              </a:spcAft>
              <a:buNone/>
            </a:pPr>
            <a:r>
              <a:rPr lang="en-GB">
                <a:solidFill>
                  <a:schemeClr val="dk1"/>
                </a:solidFill>
              </a:rPr>
              <a:t>Structured Diagnostic and Therapeutic Care Pathways (PDTA) are either incomplete or not fully operational</a:t>
            </a:r>
            <a:endParaRPr>
              <a:solidFill>
                <a:schemeClr val="dk1"/>
              </a:solidFill>
            </a:endParaRPr>
          </a:p>
          <a:p>
            <a:pPr indent="0" lvl="0" marL="0" rtl="0" algn="l">
              <a:spcBef>
                <a:spcPts val="0"/>
              </a:spcBef>
              <a:spcAft>
                <a:spcPts val="0"/>
              </a:spcAft>
              <a:buNone/>
            </a:pPr>
            <a:r>
              <a:rPr lang="en-GB">
                <a:solidFill>
                  <a:schemeClr val="dk1"/>
                </a:solidFill>
              </a:rPr>
              <a:t>Access to services is uneven, with waiting times often longer than three months or no waiting lists available </a:t>
            </a:r>
            <a:endParaRPr>
              <a:solidFill>
                <a:schemeClr val="dk1"/>
              </a:solidFill>
            </a:endParaRPr>
          </a:p>
          <a:p>
            <a:pPr indent="0" lvl="0" marL="0" rtl="0" algn="l">
              <a:spcBef>
                <a:spcPts val="0"/>
              </a:spcBef>
              <a:spcAft>
                <a:spcPts val="0"/>
              </a:spcAft>
              <a:buNone/>
            </a:pPr>
            <a:r>
              <a:rPr lang="en-GB">
                <a:solidFill>
                  <a:schemeClr val="dk1"/>
                </a:solidFill>
              </a:rPr>
              <a:t>Many CDCDs are hospital-based and neurologist-led, with limited psychological and neuropsychological support</a:t>
            </a:r>
            <a:endParaRPr>
              <a:solidFill>
                <a:schemeClr val="dk1"/>
              </a:solidFill>
            </a:endParaRPr>
          </a:p>
          <a:p>
            <a:pPr indent="0" lvl="0" marL="0" rtl="0" algn="l">
              <a:spcBef>
                <a:spcPts val="0"/>
              </a:spcBef>
              <a:spcAft>
                <a:spcPts val="0"/>
              </a:spcAft>
              <a:buNone/>
            </a:pPr>
            <a:r>
              <a:rPr lang="en-GB">
                <a:solidFill>
                  <a:schemeClr val="dk1"/>
                </a:solidFill>
              </a:rPr>
              <a:t>Services still rely heavily on paper-based archives, limiting coordination and data sharing</a:t>
            </a:r>
            <a:endParaRPr>
              <a:solidFill>
                <a:schemeClr val="dk1"/>
              </a:solidFill>
            </a:endParaRPr>
          </a:p>
          <a:p>
            <a:pPr indent="0" lvl="0" marL="0" rtl="0" algn="l">
              <a:spcBef>
                <a:spcPts val="0"/>
              </a:spcBef>
              <a:spcAft>
                <a:spcPts val="0"/>
              </a:spcAft>
              <a:buNone/>
            </a:pPr>
            <a:r>
              <a:rPr lang="en-GB">
                <a:solidFill>
                  <a:schemeClr val="dk1"/>
                </a:solidFill>
              </a:rPr>
              <a:t>Integration between CDCDs, municipalities, Third Sector organisations, and informal caregiver networks is inconsistent</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a87940df33_0_15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The second part of the presentation moves from the </a:t>
            </a:r>
            <a:r>
              <a:rPr lang="en-GB"/>
              <a:t>italian</a:t>
            </a:r>
            <a:r>
              <a:rPr lang="en-GB"/>
              <a:t> system to our framework.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If the system is fragmented, the answer cannot simply be “more technology”. The real question is: what kind of innovation can help reconnect care around the person?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This is where the DARING approach becomes important.</a:t>
            </a:r>
            <a:endParaRPr/>
          </a:p>
        </p:txBody>
      </p:sp>
      <p:sp>
        <p:nvSpPr>
          <p:cNvPr id="287" name="Google Shape;287;g3a87940df33_0_15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a87940df33_0_1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a87940df33_0_1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focus is not on </a:t>
            </a:r>
            <a:r>
              <a:rPr lang="en-GB"/>
              <a:t>what</a:t>
            </a:r>
            <a:r>
              <a:rPr lang="en-GB"/>
              <a:t> is possible, but on </a:t>
            </a:r>
            <a:r>
              <a:rPr lang="en-GB"/>
              <a:t>what</a:t>
            </a:r>
            <a:r>
              <a:rPr lang="en-GB"/>
              <a:t> is useful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DARING starts from a simple but powerful idea: health and care innovation should be designed with people, not only for people.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Traditional innovation often begins from the supply side. A company develops an app, a device, a monitoring tool or a platform, and then tries to introduce it into the healthcare system. But in dementia care, this approach is often insufficient.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question should not be only: what can technology do?</a:t>
            </a:r>
            <a:endParaRPr/>
          </a:p>
          <a:p>
            <a:pPr indent="0" lvl="0" marL="0" rtl="0" algn="l">
              <a:spcBef>
                <a:spcPts val="0"/>
              </a:spcBef>
              <a:spcAft>
                <a:spcPts val="0"/>
              </a:spcAft>
              <a:buNone/>
            </a:pPr>
            <a:r>
              <a:rPr lang="en-GB"/>
              <a:t>The question should be: what do people need to live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For a person living with dementia, a useful technology may not be the most advanced one. It may be the one that helps them remain oriented, preserve routines, engage in meaningful activities, or stay connected with others.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And this is where social prescribing becomes central. Social prescribing means connecting people to non-clinical forms of support: art, music, physical activity, memory groups, peer networks, community activities and dementia-friendly spaces. In this sense, technology should not replace relationships. It should help people access and sustain them.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a87940df33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a87940df33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methodological framework moves from a hierarchical model of needs to a holistic, person-centred approach.</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is important because dementia care cannot be reduced to symptoms or medication. A person living with dementia still has physiological needs, safety needs, emotional needs, social needs, cognitive needs, aesthetic needs, and the need to be recognised as a person with a history and identity.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 holistic approach asks: what does this person need to feel safe? What helps them preserve autonomy? What activities give meaning to their day? What relationships make them feel recognised? What support does the caregiver need to continue caring without losing their own wellbeing?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Social prescribing fits naturally into this model. It addresses needs that clinical care alone cannot meet: belonging, identity, meaningful activity, social participation and dignity. It is not an “extra”. It is part of care.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a87940df33_0_16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The third part of the presentation looks at the needs identified in the assessment.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The report groups them into clinical, social, psychological and practical needs. But these categories should not be seen as separate boxes. In real life, they overlap.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For example, a person who cannot access meaningful activities may become isolated. Isolation may worsen anxiety. Anxiety may increase behavioural symptoms. Behavioural symptoms may increase caregiver burden. So unmet social needs can quickly become clinical and psychological issues.</a:t>
            </a:r>
            <a:endParaRPr/>
          </a:p>
        </p:txBody>
      </p:sp>
      <p:sp>
        <p:nvSpPr>
          <p:cNvPr id="404" name="Google Shape;404;g3a87940df33_0_16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a87940df33_0_1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a87940df33_0_1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PHYSIOLOGICAL NEEDS: Assistance with activities of daily living or ADLs (e.g., hair care, eating/drinking, getting in and out of bed, and toileting)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first set of needs is clinical.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People living with dementia need timely diagnosis, access to specialised professionals, continuity of care and personalised support. They also need help to maintain independence for as long as possible and support in managing behavioural symptoms.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But the important point is this: clinical needs are not only about diagnosis and medication. The assessment highlights the role of cognitive stimulation, occupational therapy, creative expression through art and music, and social prescribing. These are not marginal activities. They are ways of maintaining function, meaning and emotional regulation.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For example, a referral to a music group, a structured walking programme, a memory café or an art-based activity can support cognition, mood, social connection and routine. This is precisely why social prescribing is valuable: it transforms the care pathway from a purely medical sequence into a broader ecosystem of support.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clinical question becomes not only “how do we treat symptoms?” but “how do we sustain quality of life?”</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a87940df33_0_1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a87940df33_0_1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Social needs are often among the most underestimated needs in dementia care.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People living with dementia need regular and meaningful social interaction. They need intimate relationships, opportunities to participate in community life, and support in facing the stigma associated with Alzheimer’s disease.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report is very clear on this point: social interaction should not be seen as optional. Feelings of loneliness, lack of affection and limited opportunities for intimacy can significantly reduce quality of life. Meaningful, personalised daily activities help preserve identity, agency and personhood.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This is where social prescribing becomes a practical tool. Instead of leaving people alone after diagnosis, services can connect them to community resources: dementia-friendly activities, arts and music programmes, gentle exercise, peer groups, cultural spaces, volunteer-led support and local associations.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Social prescribing helps answer a very human question: after diagnosis, how can a person remain part of the world?</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a87940df33_0_2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a87940df33_0_2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The social needs of caregivers are equally important.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Caregivers need peer networks, support groups, and trusting relationships with healthcare professionals. They also need recognition. In many cases, especially in Italy, family caregivers become the hidden infrastructure of dementia care. They coordinate appointments, manage medication, provide emotional support, and often make difficult decisions on behalf of the person.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But caregiving can also lead to isolation. Many caregivers lose social time, work opportunities and personal identity. They may become known only through the role of “the caregiver”.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Social prescribing should therefore include caregivers too. Support groups, respite activities, training sessions, cultural or restorative activities, and community networks can help caregivers maintain their own wellbeing.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 sustainable dementia care model must care for the caregiver as well as for the patient.</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a87940df33_0_2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a87940df33_0_2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Psychological needs are another essential part of the picture.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People living with dementia need recognition of their values, beliefs, life history and remaining abilities. They need emotional support, pain management and help in managing perceptual impairments, such as disorientation or sunset syndrome.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This means that psychological care is not only about managing distress once it appears. It is about preserving identity before it is eroded by the disease and by the way the system responds to the disease.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Social prescribing can contribute here as well. Art, music, reminiscence, gardening, movement and community engagement can all provide emotional expression and continuity with the person’s past life. These activities can help people use remaining abilities rather than being defined only by what they have lost.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 aim is not simply to reduce symptoms. It is to protect personhood.</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a87940df33_0_2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3a87940df33_0_2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Caregivers also have deep psychological needs.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They need training in communication and behavioural management. They need time for restorative activities beyond caregiving. They need support in understanding the emotional burden of care, and help in sustaining the biographical memory of the person they care for.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This last point is important. Caregivers often become the guardians of the person’s story. They remember preferences, routines, relationships, fears, habits and values. But this role can be emotionally heavy.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 good care model should therefore provide caregivers with both practical knowledge and emotional containment. Social prescribing can support this by creating spaces where caregivers are not isolated: peer groups, psychoeducational programmes, creative workshops, walking groups, and community-based respite opportunities.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Caregiver wellbeing is not secondary. It is one of the conditions that makes home-based and person-centred care possible.</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a87940df33_0_9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3a87940df33_0_9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The final section brings the argument together.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We started with a fragmented system. We then introduced a person-centred framework. We looked at needs that go beyond the clinical dimension.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Now the question is: what should innovation do with this evidence?</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a87940df33_0_2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3a87940df33_0_2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The conclusion is that technological innovation in dementia care must follow four principles.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First, it must start from the real needs of people living with dementia and their caregivers.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Second, it must facilitate personal interaction, not replace it. Technology should strengthen relationships between patients, caregivers, professionals and communities.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Third, it must support access and coordination across healthcare services. A digital solution that works in isolation may add another layer of fragmentation. A useful solution should help connect the pathway.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Fourth, it must demonstrate long-term impact on quality of life, not only on cognitive monitoring or service efficiency.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This is why social prescribing is so important for DARING. It gives innovation a broader purpose: not just to monitor people, but to connect them; not just to collect data, but to support participation; not just to manage decline, but to preserve autonomy, dignity and everyday meaning. The assessment stresses the need for scalable, affordable and person-centred products and services, including digital cognitive stimulation, arts- and music-based programmes, assistive technologies, remote social participation tools and structured activity kits.</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a87940df33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a87940df33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a87940df33_0_2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3a87940df33_0_2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Dementia cannot be addressed solely as a clinical condition. A person-centred model of care is needed: one that can protect quality of life, autonomy, relationships and dignity.</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50" name="Shape 50"/>
        <p:cNvGrpSpPr/>
        <p:nvPr/>
      </p:nvGrpSpPr>
      <p:grpSpPr>
        <a:xfrm>
          <a:off x="0" y="0"/>
          <a:ext cx="0" cy="0"/>
          <a:chOff x="0" y="0"/>
          <a:chExt cx="0" cy="0"/>
        </a:xfrm>
      </p:grpSpPr>
      <p:sp>
        <p:nvSpPr>
          <p:cNvPr id="51" name="Google Shape;51;p13"/>
          <p:cNvSpPr txBox="1"/>
          <p:nvPr>
            <p:ph type="title"/>
          </p:nvPr>
        </p:nvSpPr>
        <p:spPr>
          <a:xfrm>
            <a:off x="2857489" y="536650"/>
            <a:ext cx="3429000" cy="481200"/>
          </a:xfrm>
          <a:prstGeom prst="rect">
            <a:avLst/>
          </a:prstGeom>
          <a:ln>
            <a:noFill/>
          </a:ln>
        </p:spPr>
        <p:txBody>
          <a:bodyPr anchorCtr="0" anchor="ctr" bIns="91425" lIns="91425" spcFirstLastPara="1" rIns="91425" wrap="square" tIns="91425">
            <a:normAutofit/>
          </a:bodyPr>
          <a:lstStyle>
            <a:lvl1pPr lvl="0" algn="ctr">
              <a:spcBef>
                <a:spcPts val="0"/>
              </a:spcBef>
              <a:spcAft>
                <a:spcPts val="0"/>
              </a:spcAft>
              <a:buSzPts val="2800"/>
              <a:buNone/>
              <a:defRPr>
                <a:solidFill>
                  <a:schemeClr val="dk1"/>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spd="slow" p14:dur="15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hyperlink" Target="https://bit.ly/3A1uf1Q" TargetMode="External"/><Relationship Id="rId4" Type="http://schemas.openxmlformats.org/officeDocument/2006/relationships/image" Target="../media/image7.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s://bit.ly/3A1uf1Q" TargetMode="External"/><Relationship Id="rId4" Type="http://schemas.openxmlformats.org/officeDocument/2006/relationships/image" Target="../media/image7.png"/><Relationship Id="rId5"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4"/>
          <p:cNvSpPr/>
          <p:nvPr/>
        </p:nvSpPr>
        <p:spPr>
          <a:xfrm>
            <a:off x="546900" y="1250700"/>
            <a:ext cx="8050200" cy="2931900"/>
          </a:xfrm>
          <a:prstGeom prst="roundRect">
            <a:avLst>
              <a:gd fmla="val 16667" name="adj"/>
            </a:avLst>
          </a:prstGeom>
          <a:solidFill>
            <a:srgbClr val="45818E"/>
          </a:solidFill>
          <a:ln>
            <a:noFill/>
          </a:ln>
        </p:spPr>
        <p:txBody>
          <a:bodyPr anchorCtr="0" anchor="b" bIns="21575" lIns="43150" spcFirstLastPara="1" rIns="43150" wrap="square" tIns="21575">
            <a:noAutofit/>
          </a:bodyPr>
          <a:lstStyle/>
          <a:p>
            <a:pPr indent="0" lvl="0" marL="0" rtl="0" algn="ctr">
              <a:lnSpc>
                <a:spcPct val="115000"/>
              </a:lnSpc>
              <a:spcBef>
                <a:spcPts val="0"/>
              </a:spcBef>
              <a:spcAft>
                <a:spcPts val="0"/>
              </a:spcAft>
              <a:buClr>
                <a:schemeClr val="dk1"/>
              </a:buClr>
              <a:buSzPts val="3600"/>
              <a:buFont typeface="Arial"/>
              <a:buNone/>
            </a:pPr>
            <a:r>
              <a:rPr b="1" lang="en-GB" sz="3200">
                <a:solidFill>
                  <a:schemeClr val="lt1"/>
                </a:solidFill>
                <a:latin typeface="Montserrat"/>
                <a:ea typeface="Montserrat"/>
                <a:cs typeface="Montserrat"/>
                <a:sym typeface="Montserrat"/>
              </a:rPr>
              <a:t>HOLISTIC NEEDS ASSESSMENT </a:t>
            </a:r>
            <a:endParaRPr b="1" sz="32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SzPts val="3600"/>
              <a:buNone/>
            </a:pPr>
            <a:r>
              <a:rPr b="1" lang="en-GB" sz="2500">
                <a:solidFill>
                  <a:schemeClr val="lt1"/>
                </a:solidFill>
                <a:latin typeface="Montserrat"/>
                <a:ea typeface="Montserrat"/>
                <a:cs typeface="Montserrat"/>
                <a:sym typeface="Montserrat"/>
              </a:rPr>
              <a:t>Italy Report</a:t>
            </a:r>
            <a:endParaRPr b="1" sz="2500">
              <a:solidFill>
                <a:schemeClr val="lt1"/>
              </a:solidFill>
              <a:latin typeface="Montserrat"/>
              <a:ea typeface="Montserrat"/>
              <a:cs typeface="Montserrat"/>
              <a:sym typeface="Montserrat"/>
            </a:endParaRPr>
          </a:p>
          <a:p>
            <a:pPr indent="0" lvl="0" marL="0" rtl="0" algn="ctr">
              <a:lnSpc>
                <a:spcPct val="115000"/>
              </a:lnSpc>
              <a:spcBef>
                <a:spcPts val="0"/>
              </a:spcBef>
              <a:spcAft>
                <a:spcPts val="0"/>
              </a:spcAft>
              <a:buSzPts val="3600"/>
              <a:buNone/>
            </a:pPr>
            <a:r>
              <a:t/>
            </a:r>
            <a:endParaRPr b="1" sz="2500">
              <a:solidFill>
                <a:schemeClr val="lt1"/>
              </a:solidFill>
              <a:latin typeface="Montserrat"/>
              <a:ea typeface="Montserrat"/>
              <a:cs typeface="Montserrat"/>
              <a:sym typeface="Montserrat"/>
            </a:endParaRPr>
          </a:p>
        </p:txBody>
      </p:sp>
      <p:sp>
        <p:nvSpPr>
          <p:cNvPr id="57" name="Google Shape;57;p14"/>
          <p:cNvSpPr txBox="1"/>
          <p:nvPr/>
        </p:nvSpPr>
        <p:spPr>
          <a:xfrm>
            <a:off x="1814550" y="4294885"/>
            <a:ext cx="5514900" cy="2772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rgbClr val="000000"/>
              </a:buClr>
              <a:buSzPts val="3600"/>
              <a:buFont typeface="Arial"/>
              <a:buNone/>
            </a:pPr>
            <a:r>
              <a:rPr b="1" lang="en-GB" sz="1800">
                <a:solidFill>
                  <a:srgbClr val="45818E"/>
                </a:solidFill>
                <a:latin typeface="Montserrat"/>
                <a:ea typeface="Montserrat"/>
                <a:cs typeface="Montserrat"/>
                <a:sym typeface="Montserrat"/>
              </a:rPr>
              <a:t>Dr Nicole Ruta</a:t>
            </a:r>
            <a:endParaRPr b="1" sz="1800">
              <a:solidFill>
                <a:srgbClr val="45818E"/>
              </a:solidFill>
              <a:latin typeface="Montserrat"/>
              <a:ea typeface="Montserrat"/>
              <a:cs typeface="Montserrat"/>
              <a:sym typeface="Montserrat"/>
            </a:endParaRPr>
          </a:p>
        </p:txBody>
      </p:sp>
      <p:sp>
        <p:nvSpPr>
          <p:cNvPr id="58" name="Google Shape;58;p14"/>
          <p:cNvSpPr txBox="1"/>
          <p:nvPr/>
        </p:nvSpPr>
        <p:spPr>
          <a:xfrm>
            <a:off x="3072000" y="4956503"/>
            <a:ext cx="3000000" cy="16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800">
                <a:solidFill>
                  <a:srgbClr val="000000"/>
                </a:solidFill>
                <a:latin typeface="Montserrat"/>
                <a:ea typeface="Montserrat"/>
                <a:cs typeface="Montserrat"/>
                <a:sym typeface="Montserrat"/>
              </a:rPr>
              <a:t>This template has been created by </a:t>
            </a:r>
            <a:r>
              <a:rPr b="1" lang="en-GB" sz="800">
                <a:solidFill>
                  <a:srgbClr val="000000"/>
                </a:solidFill>
                <a:uFill>
                  <a:noFill/>
                </a:uFill>
                <a:latin typeface="Montserrat"/>
                <a:ea typeface="Montserrat"/>
                <a:cs typeface="Montserrat"/>
                <a:sym typeface="Montserrat"/>
                <a:hlinkClick r:id="rId3">
                  <a:extLst>
                    <a:ext uri="{A12FA001-AC4F-418D-AE19-62706E023703}">
                      <ahyp:hlinkClr val="tx"/>
                    </a:ext>
                  </a:extLst>
                </a:hlinkClick>
              </a:rPr>
              <a:t>Slidesgo</a:t>
            </a:r>
            <a:endParaRPr b="1" sz="800">
              <a:solidFill>
                <a:srgbClr val="000000"/>
              </a:solidFill>
              <a:latin typeface="Montserrat"/>
              <a:ea typeface="Montserrat"/>
              <a:cs typeface="Montserrat"/>
              <a:sym typeface="Montserrat"/>
            </a:endParaRPr>
          </a:p>
        </p:txBody>
      </p:sp>
      <p:pic>
        <p:nvPicPr>
          <p:cNvPr id="59" name="Google Shape;59;p14" title="Screenshot 2026-05-20 at 09.33.49.png"/>
          <p:cNvPicPr preferRelativeResize="0"/>
          <p:nvPr/>
        </p:nvPicPr>
        <p:blipFill>
          <a:blip r:embed="rId4">
            <a:alphaModFix/>
          </a:blip>
          <a:stretch>
            <a:fillRect/>
          </a:stretch>
        </p:blipFill>
        <p:spPr>
          <a:xfrm>
            <a:off x="2926150" y="138100"/>
            <a:ext cx="6217850" cy="767625"/>
          </a:xfrm>
          <a:prstGeom prst="rect">
            <a:avLst/>
          </a:prstGeom>
          <a:noFill/>
          <a:ln>
            <a:noFill/>
          </a:ln>
        </p:spPr>
      </p:pic>
      <p:pic>
        <p:nvPicPr>
          <p:cNvPr id="60" name="Google Shape;60;p14" title="Screenshot 2026-05-20 at 09.34.32.png"/>
          <p:cNvPicPr preferRelativeResize="0"/>
          <p:nvPr/>
        </p:nvPicPr>
        <p:blipFill>
          <a:blip r:embed="rId5">
            <a:alphaModFix/>
          </a:blip>
          <a:stretch>
            <a:fillRect/>
          </a:stretch>
        </p:blipFill>
        <p:spPr>
          <a:xfrm>
            <a:off x="0" y="1"/>
            <a:ext cx="2462025" cy="1043799"/>
          </a:xfrm>
          <a:prstGeom prst="rect">
            <a:avLst/>
          </a:prstGeom>
          <a:noFill/>
          <a:ln>
            <a:noFill/>
          </a:ln>
        </p:spPr>
      </p:pic>
    </p:spTree>
  </p:cSld>
  <p:clrMapOvr>
    <a:masterClrMapping/>
  </p:clrMapOvr>
  <mc:AlternateContent>
    <mc:Choice Requires="p14">
      <p:transition spd="slow" p14:dur="1500">
        <p:pus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cxnSp>
        <p:nvCxnSpPr>
          <p:cNvPr id="65" name="Google Shape;65;p15"/>
          <p:cNvCxnSpPr>
            <a:stCxn id="66" idx="6"/>
            <a:endCxn id="67" idx="2"/>
          </p:cNvCxnSpPr>
          <p:nvPr/>
        </p:nvCxnSpPr>
        <p:spPr>
          <a:xfrm>
            <a:off x="2354975" y="1556888"/>
            <a:ext cx="1020600" cy="0"/>
          </a:xfrm>
          <a:prstGeom prst="straightConnector1">
            <a:avLst/>
          </a:prstGeom>
          <a:noFill/>
          <a:ln cap="flat" cmpd="sng" w="19050">
            <a:solidFill>
              <a:srgbClr val="000000"/>
            </a:solidFill>
            <a:prstDash val="solid"/>
            <a:round/>
            <a:headEnd len="med" w="med" type="none"/>
            <a:tailEnd len="med" w="med" type="none"/>
          </a:ln>
        </p:spPr>
      </p:cxnSp>
      <p:cxnSp>
        <p:nvCxnSpPr>
          <p:cNvPr id="68" name="Google Shape;68;p15"/>
          <p:cNvCxnSpPr>
            <a:stCxn id="66" idx="2"/>
          </p:cNvCxnSpPr>
          <p:nvPr/>
        </p:nvCxnSpPr>
        <p:spPr>
          <a:xfrm rot="10800000">
            <a:off x="-134125" y="1556888"/>
            <a:ext cx="1803300" cy="0"/>
          </a:xfrm>
          <a:prstGeom prst="straightConnector1">
            <a:avLst/>
          </a:prstGeom>
          <a:noFill/>
          <a:ln cap="flat" cmpd="sng" w="19050">
            <a:solidFill>
              <a:srgbClr val="000000"/>
            </a:solidFill>
            <a:prstDash val="solid"/>
            <a:round/>
            <a:headEnd len="med" w="med" type="none"/>
            <a:tailEnd len="med" w="med" type="none"/>
          </a:ln>
        </p:spPr>
      </p:cxnSp>
      <p:cxnSp>
        <p:nvCxnSpPr>
          <p:cNvPr id="69" name="Google Shape;69;p15"/>
          <p:cNvCxnSpPr>
            <a:stCxn id="67" idx="6"/>
            <a:endCxn id="70" idx="2"/>
          </p:cNvCxnSpPr>
          <p:nvPr/>
        </p:nvCxnSpPr>
        <p:spPr>
          <a:xfrm>
            <a:off x="4061513" y="1556888"/>
            <a:ext cx="1020900" cy="0"/>
          </a:xfrm>
          <a:prstGeom prst="straightConnector1">
            <a:avLst/>
          </a:prstGeom>
          <a:noFill/>
          <a:ln cap="flat" cmpd="sng" w="19050">
            <a:solidFill>
              <a:srgbClr val="000000"/>
            </a:solidFill>
            <a:prstDash val="solid"/>
            <a:round/>
            <a:headEnd len="med" w="med" type="none"/>
            <a:tailEnd len="med" w="med" type="none"/>
          </a:ln>
        </p:spPr>
      </p:cxnSp>
      <p:cxnSp>
        <p:nvCxnSpPr>
          <p:cNvPr id="71" name="Google Shape;71;p15"/>
          <p:cNvCxnSpPr>
            <a:stCxn id="70" idx="6"/>
            <a:endCxn id="72" idx="2"/>
          </p:cNvCxnSpPr>
          <p:nvPr/>
        </p:nvCxnSpPr>
        <p:spPr>
          <a:xfrm>
            <a:off x="5768200" y="1556888"/>
            <a:ext cx="1020900" cy="0"/>
          </a:xfrm>
          <a:prstGeom prst="straightConnector1">
            <a:avLst/>
          </a:prstGeom>
          <a:noFill/>
          <a:ln cap="flat" cmpd="sng" w="19050">
            <a:solidFill>
              <a:srgbClr val="000000"/>
            </a:solidFill>
            <a:prstDash val="solid"/>
            <a:round/>
            <a:headEnd len="med" w="med" type="none"/>
            <a:tailEnd len="med" w="med" type="none"/>
          </a:ln>
        </p:spPr>
      </p:cxnSp>
      <p:cxnSp>
        <p:nvCxnSpPr>
          <p:cNvPr id="73" name="Google Shape;73;p15"/>
          <p:cNvCxnSpPr/>
          <p:nvPr/>
        </p:nvCxnSpPr>
        <p:spPr>
          <a:xfrm flipH="1" rot="10800000">
            <a:off x="7474813" y="1556288"/>
            <a:ext cx="1737900" cy="600"/>
          </a:xfrm>
          <a:prstGeom prst="straightConnector1">
            <a:avLst/>
          </a:prstGeom>
          <a:noFill/>
          <a:ln cap="flat" cmpd="sng" w="19050">
            <a:solidFill>
              <a:srgbClr val="000000"/>
            </a:solidFill>
            <a:prstDash val="solid"/>
            <a:round/>
            <a:headEnd len="med" w="med" type="none"/>
            <a:tailEnd len="med" w="med" type="none"/>
          </a:ln>
        </p:spPr>
      </p:cxnSp>
      <p:sp>
        <p:nvSpPr>
          <p:cNvPr id="74" name="Google Shape;74;p15"/>
          <p:cNvSpPr txBox="1"/>
          <p:nvPr/>
        </p:nvSpPr>
        <p:spPr>
          <a:xfrm>
            <a:off x="457050" y="411475"/>
            <a:ext cx="8229900" cy="56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400">
                <a:latin typeface="Montserrat"/>
                <a:ea typeface="Montserrat"/>
                <a:cs typeface="Montserrat"/>
                <a:sym typeface="Montserrat"/>
              </a:rPr>
              <a:t>Table of contents</a:t>
            </a:r>
            <a:endParaRPr b="1" sz="2400">
              <a:solidFill>
                <a:srgbClr val="000000"/>
              </a:solidFill>
              <a:latin typeface="Montserrat"/>
              <a:ea typeface="Montserrat"/>
              <a:cs typeface="Montserrat"/>
              <a:sym typeface="Montserrat"/>
            </a:endParaRPr>
          </a:p>
        </p:txBody>
      </p:sp>
      <p:sp>
        <p:nvSpPr>
          <p:cNvPr id="75" name="Google Shape;75;p15"/>
          <p:cNvSpPr txBox="1"/>
          <p:nvPr/>
        </p:nvSpPr>
        <p:spPr>
          <a:xfrm>
            <a:off x="1199825" y="3349555"/>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Italian Report</a:t>
            </a:r>
            <a:endParaRPr sz="1600">
              <a:solidFill>
                <a:srgbClr val="000000"/>
              </a:solidFill>
              <a:latin typeface="Montserrat SemiBold"/>
              <a:ea typeface="Montserrat SemiBold"/>
              <a:cs typeface="Montserrat SemiBold"/>
              <a:sym typeface="Montserrat SemiBold"/>
            </a:endParaRPr>
          </a:p>
        </p:txBody>
      </p:sp>
      <p:sp>
        <p:nvSpPr>
          <p:cNvPr id="76" name="Google Shape;76;p15"/>
          <p:cNvSpPr txBox="1"/>
          <p:nvPr/>
        </p:nvSpPr>
        <p:spPr>
          <a:xfrm>
            <a:off x="1199825" y="3696505"/>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Multi-level structure of Italian Health System</a:t>
            </a:r>
            <a:endParaRPr sz="1200">
              <a:latin typeface="Montserrat Medium"/>
              <a:ea typeface="Montserrat Medium"/>
              <a:cs typeface="Montserrat Medium"/>
              <a:sym typeface="Montserrat Medium"/>
            </a:endParaRPr>
          </a:p>
        </p:txBody>
      </p:sp>
      <p:sp>
        <p:nvSpPr>
          <p:cNvPr id="77" name="Google Shape;77;p15"/>
          <p:cNvSpPr txBox="1"/>
          <p:nvPr/>
        </p:nvSpPr>
        <p:spPr>
          <a:xfrm>
            <a:off x="2906363"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Framework</a:t>
            </a:r>
            <a:endParaRPr sz="1600">
              <a:solidFill>
                <a:srgbClr val="000000"/>
              </a:solidFill>
              <a:latin typeface="Montserrat SemiBold"/>
              <a:ea typeface="Montserrat SemiBold"/>
              <a:cs typeface="Montserrat SemiBold"/>
              <a:sym typeface="Montserrat SemiBold"/>
            </a:endParaRPr>
          </a:p>
        </p:txBody>
      </p:sp>
      <p:sp>
        <p:nvSpPr>
          <p:cNvPr id="78" name="Google Shape;78;p15"/>
          <p:cNvSpPr txBox="1"/>
          <p:nvPr/>
        </p:nvSpPr>
        <p:spPr>
          <a:xfrm>
            <a:off x="2906363"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Introducing </a:t>
            </a:r>
            <a:r>
              <a:rPr lang="en-GB" sz="1200">
                <a:latin typeface="Montserrat Medium"/>
                <a:ea typeface="Montserrat Medium"/>
                <a:cs typeface="Montserrat Medium"/>
                <a:sym typeface="Montserrat Medium"/>
              </a:rPr>
              <a:t>holistic approach to dementia care</a:t>
            </a:r>
            <a:endParaRPr sz="1200">
              <a:solidFill>
                <a:srgbClr val="000000"/>
              </a:solidFill>
              <a:latin typeface="Montserrat Medium"/>
              <a:ea typeface="Montserrat Medium"/>
              <a:cs typeface="Montserrat Medium"/>
              <a:sym typeface="Montserrat Medium"/>
            </a:endParaRPr>
          </a:p>
        </p:txBody>
      </p:sp>
      <p:sp>
        <p:nvSpPr>
          <p:cNvPr id="79" name="Google Shape;79;p15"/>
          <p:cNvSpPr txBox="1"/>
          <p:nvPr/>
        </p:nvSpPr>
        <p:spPr>
          <a:xfrm>
            <a:off x="4613050"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What needs?</a:t>
            </a:r>
            <a:endParaRPr sz="1600">
              <a:solidFill>
                <a:srgbClr val="000000"/>
              </a:solidFill>
              <a:latin typeface="Montserrat SemiBold"/>
              <a:ea typeface="Montserrat SemiBold"/>
              <a:cs typeface="Montserrat SemiBold"/>
              <a:sym typeface="Montserrat SemiBold"/>
            </a:endParaRPr>
          </a:p>
        </p:txBody>
      </p:sp>
      <p:sp>
        <p:nvSpPr>
          <p:cNvPr id="80" name="Google Shape;80;p15"/>
          <p:cNvSpPr txBox="1"/>
          <p:nvPr/>
        </p:nvSpPr>
        <p:spPr>
          <a:xfrm>
            <a:off x="4613050"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Clinical, social, psychological and practical</a:t>
            </a:r>
            <a:endParaRPr sz="1200">
              <a:solidFill>
                <a:srgbClr val="000000"/>
              </a:solidFill>
              <a:latin typeface="Montserrat Medium"/>
              <a:ea typeface="Montserrat Medium"/>
              <a:cs typeface="Montserrat Medium"/>
              <a:sym typeface="Montserrat Medium"/>
            </a:endParaRPr>
          </a:p>
        </p:txBody>
      </p:sp>
      <p:sp>
        <p:nvSpPr>
          <p:cNvPr id="81" name="Google Shape;81;p15"/>
          <p:cNvSpPr txBox="1"/>
          <p:nvPr/>
        </p:nvSpPr>
        <p:spPr>
          <a:xfrm>
            <a:off x="6319663"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Conclusions</a:t>
            </a:r>
            <a:endParaRPr sz="1600">
              <a:solidFill>
                <a:srgbClr val="000000"/>
              </a:solidFill>
              <a:latin typeface="Montserrat SemiBold"/>
              <a:ea typeface="Montserrat SemiBold"/>
              <a:cs typeface="Montserrat SemiBold"/>
              <a:sym typeface="Montserrat SemiBold"/>
            </a:endParaRPr>
          </a:p>
        </p:txBody>
      </p:sp>
      <p:sp>
        <p:nvSpPr>
          <p:cNvPr id="82" name="Google Shape;82;p15"/>
          <p:cNvSpPr txBox="1"/>
          <p:nvPr/>
        </p:nvSpPr>
        <p:spPr>
          <a:xfrm>
            <a:off x="6319663"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Challenges for  dementia care i</a:t>
            </a:r>
            <a:r>
              <a:rPr lang="en-GB" sz="1200">
                <a:solidFill>
                  <a:schemeClr val="dk1"/>
                </a:solidFill>
                <a:latin typeface="Montserrat Medium"/>
                <a:ea typeface="Montserrat Medium"/>
                <a:cs typeface="Montserrat Medium"/>
                <a:sym typeface="Montserrat Medium"/>
              </a:rPr>
              <a:t>nnovation</a:t>
            </a:r>
            <a:endParaRPr sz="1200">
              <a:solidFill>
                <a:srgbClr val="000000"/>
              </a:solidFill>
              <a:latin typeface="Montserrat Medium"/>
              <a:ea typeface="Montserrat Medium"/>
              <a:cs typeface="Montserrat Medium"/>
              <a:sym typeface="Montserrat Medium"/>
            </a:endParaRPr>
          </a:p>
        </p:txBody>
      </p:sp>
      <p:grpSp>
        <p:nvGrpSpPr>
          <p:cNvPr id="83" name="Google Shape;83;p15"/>
          <p:cNvGrpSpPr/>
          <p:nvPr/>
        </p:nvGrpSpPr>
        <p:grpSpPr>
          <a:xfrm>
            <a:off x="3450620" y="2658385"/>
            <a:ext cx="499686" cy="499685"/>
            <a:chOff x="6341822" y="3181974"/>
            <a:chExt cx="494054" cy="494053"/>
          </a:xfrm>
        </p:grpSpPr>
        <p:sp>
          <p:nvSpPr>
            <p:cNvPr id="84" name="Google Shape;84;p15"/>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 name="Google Shape;85;p15"/>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 name="Google Shape;86;p15"/>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 name="Google Shape;87;p15"/>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 name="Google Shape;88;p15"/>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 name="Google Shape;89;p15"/>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 name="Google Shape;90;p15"/>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66" name="Google Shape;66;p15"/>
          <p:cNvSpPr/>
          <p:nvPr/>
        </p:nvSpPr>
        <p:spPr>
          <a:xfrm>
            <a:off x="1669175" y="1213988"/>
            <a:ext cx="685800" cy="685800"/>
          </a:xfrm>
          <a:prstGeom prst="ellipse">
            <a:avLst/>
          </a:prstGeom>
          <a:solidFill>
            <a:srgbClr val="FFFFFF"/>
          </a:solidFill>
          <a:ln cap="flat" cmpd="sng" w="19050">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01</a:t>
            </a:r>
            <a:endParaRPr sz="1600">
              <a:solidFill>
                <a:srgbClr val="000000"/>
              </a:solidFill>
              <a:latin typeface="Montserrat SemiBold"/>
              <a:ea typeface="Montserrat SemiBold"/>
              <a:cs typeface="Montserrat SemiBold"/>
              <a:sym typeface="Montserrat SemiBold"/>
            </a:endParaRPr>
          </a:p>
        </p:txBody>
      </p:sp>
      <p:sp>
        <p:nvSpPr>
          <p:cNvPr id="67" name="Google Shape;67;p15"/>
          <p:cNvSpPr/>
          <p:nvPr/>
        </p:nvSpPr>
        <p:spPr>
          <a:xfrm>
            <a:off x="3375713" y="1213988"/>
            <a:ext cx="685800" cy="685800"/>
          </a:xfrm>
          <a:prstGeom prst="ellipse">
            <a:avLst/>
          </a:prstGeom>
          <a:solidFill>
            <a:srgbClr val="FFFFFF"/>
          </a:solidFill>
          <a:ln cap="flat" cmpd="sng" w="19050">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02</a:t>
            </a:r>
            <a:endParaRPr sz="1600">
              <a:solidFill>
                <a:srgbClr val="000000"/>
              </a:solidFill>
              <a:latin typeface="Montserrat SemiBold"/>
              <a:ea typeface="Montserrat SemiBold"/>
              <a:cs typeface="Montserrat SemiBold"/>
              <a:sym typeface="Montserrat SemiBold"/>
            </a:endParaRPr>
          </a:p>
        </p:txBody>
      </p:sp>
      <p:sp>
        <p:nvSpPr>
          <p:cNvPr id="70" name="Google Shape;70;p15"/>
          <p:cNvSpPr/>
          <p:nvPr/>
        </p:nvSpPr>
        <p:spPr>
          <a:xfrm>
            <a:off x="5082400" y="1213988"/>
            <a:ext cx="685800" cy="685800"/>
          </a:xfrm>
          <a:prstGeom prst="ellipse">
            <a:avLst/>
          </a:prstGeom>
          <a:solidFill>
            <a:srgbClr val="FFFFFF"/>
          </a:solidFill>
          <a:ln cap="flat" cmpd="sng" w="19050">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03</a:t>
            </a:r>
            <a:endParaRPr sz="1600">
              <a:solidFill>
                <a:srgbClr val="000000"/>
              </a:solidFill>
              <a:latin typeface="Montserrat SemiBold"/>
              <a:ea typeface="Montserrat SemiBold"/>
              <a:cs typeface="Montserrat SemiBold"/>
              <a:sym typeface="Montserrat SemiBold"/>
            </a:endParaRPr>
          </a:p>
        </p:txBody>
      </p:sp>
      <p:sp>
        <p:nvSpPr>
          <p:cNvPr id="72" name="Google Shape;72;p15"/>
          <p:cNvSpPr/>
          <p:nvPr/>
        </p:nvSpPr>
        <p:spPr>
          <a:xfrm>
            <a:off x="6789013" y="1213988"/>
            <a:ext cx="685800" cy="685800"/>
          </a:xfrm>
          <a:prstGeom prst="ellipse">
            <a:avLst/>
          </a:prstGeom>
          <a:solidFill>
            <a:srgbClr val="FFFFFF"/>
          </a:solidFill>
          <a:ln cap="flat" cmpd="sng" w="19050">
            <a:solidFill>
              <a:schemeClr val="accent5"/>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04</a:t>
            </a:r>
            <a:endParaRPr sz="1600">
              <a:solidFill>
                <a:srgbClr val="000000"/>
              </a:solidFill>
              <a:latin typeface="Montserrat SemiBold"/>
              <a:ea typeface="Montserrat SemiBold"/>
              <a:cs typeface="Montserrat SemiBold"/>
              <a:sym typeface="Montserrat SemiBold"/>
            </a:endParaRPr>
          </a:p>
        </p:txBody>
      </p:sp>
      <p:sp>
        <p:nvSpPr>
          <p:cNvPr id="91" name="Google Shape;91;p15"/>
          <p:cNvSpPr/>
          <p:nvPr/>
        </p:nvSpPr>
        <p:spPr>
          <a:xfrm>
            <a:off x="1016225" y="2092663"/>
            <a:ext cx="1991700" cy="1991700"/>
          </a:xfrm>
          <a:prstGeom prst="blockArc">
            <a:avLst>
              <a:gd fmla="val 10800000" name="adj1"/>
              <a:gd fmla="val 21589946" name="adj2"/>
              <a:gd fmla="val 14321" name="adj3"/>
            </a:avLst>
          </a:prstGeom>
          <a:solidFill>
            <a:srgbClr val="E3EC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92" name="Google Shape;92;p15"/>
          <p:cNvSpPr/>
          <p:nvPr/>
        </p:nvSpPr>
        <p:spPr>
          <a:xfrm>
            <a:off x="2722763" y="2092663"/>
            <a:ext cx="1991700" cy="1991700"/>
          </a:xfrm>
          <a:prstGeom prst="blockArc">
            <a:avLst>
              <a:gd fmla="val 10800000" name="adj1"/>
              <a:gd fmla="val 21589946" name="adj2"/>
              <a:gd fmla="val 14321" name="adj3"/>
            </a:avLst>
          </a:prstGeom>
          <a:solidFill>
            <a:srgbClr val="A2C4C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93" name="Google Shape;93;p15"/>
          <p:cNvSpPr/>
          <p:nvPr/>
        </p:nvSpPr>
        <p:spPr>
          <a:xfrm>
            <a:off x="4429450" y="2092663"/>
            <a:ext cx="1991700" cy="1991700"/>
          </a:xfrm>
          <a:prstGeom prst="blockArc">
            <a:avLst>
              <a:gd fmla="val 10800000" name="adj1"/>
              <a:gd fmla="val 21589946" name="adj2"/>
              <a:gd fmla="val 14321" name="adj3"/>
            </a:avLst>
          </a:prstGeom>
          <a:solidFill>
            <a:srgbClr val="76A5B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94" name="Google Shape;94;p15"/>
          <p:cNvSpPr/>
          <p:nvPr/>
        </p:nvSpPr>
        <p:spPr>
          <a:xfrm>
            <a:off x="6136063" y="2092663"/>
            <a:ext cx="1991700" cy="1991700"/>
          </a:xfrm>
          <a:prstGeom prst="blockArc">
            <a:avLst>
              <a:gd fmla="val 10800000" name="adj1"/>
              <a:gd fmla="val 21589946" name="adj2"/>
              <a:gd fmla="val 14321" name="adj3"/>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cxnSp>
        <p:nvCxnSpPr>
          <p:cNvPr id="95" name="Google Shape;95;p15"/>
          <p:cNvCxnSpPr>
            <a:stCxn id="66" idx="4"/>
          </p:cNvCxnSpPr>
          <p:nvPr/>
        </p:nvCxnSpPr>
        <p:spPr>
          <a:xfrm>
            <a:off x="2012075" y="1899788"/>
            <a:ext cx="0" cy="207000"/>
          </a:xfrm>
          <a:prstGeom prst="straightConnector1">
            <a:avLst/>
          </a:prstGeom>
          <a:noFill/>
          <a:ln cap="flat" cmpd="sng" w="19050">
            <a:solidFill>
              <a:srgbClr val="E3ECEE"/>
            </a:solidFill>
            <a:prstDash val="solid"/>
            <a:round/>
            <a:headEnd len="med" w="med" type="none"/>
            <a:tailEnd len="med" w="med" type="none"/>
          </a:ln>
        </p:spPr>
      </p:cxnSp>
      <p:cxnSp>
        <p:nvCxnSpPr>
          <p:cNvPr id="96" name="Google Shape;96;p15"/>
          <p:cNvCxnSpPr>
            <a:stCxn id="67" idx="4"/>
          </p:cNvCxnSpPr>
          <p:nvPr/>
        </p:nvCxnSpPr>
        <p:spPr>
          <a:xfrm>
            <a:off x="3718613" y="1899788"/>
            <a:ext cx="0" cy="225900"/>
          </a:xfrm>
          <a:prstGeom prst="straightConnector1">
            <a:avLst/>
          </a:prstGeom>
          <a:noFill/>
          <a:ln cap="flat" cmpd="sng" w="19050">
            <a:solidFill>
              <a:srgbClr val="A2C4C9"/>
            </a:solidFill>
            <a:prstDash val="solid"/>
            <a:round/>
            <a:headEnd len="med" w="med" type="none"/>
            <a:tailEnd len="med" w="med" type="none"/>
          </a:ln>
        </p:spPr>
      </p:cxnSp>
      <p:cxnSp>
        <p:nvCxnSpPr>
          <p:cNvPr id="97" name="Google Shape;97;p15"/>
          <p:cNvCxnSpPr>
            <a:stCxn id="70" idx="4"/>
          </p:cNvCxnSpPr>
          <p:nvPr/>
        </p:nvCxnSpPr>
        <p:spPr>
          <a:xfrm>
            <a:off x="5425300" y="1899788"/>
            <a:ext cx="0" cy="220200"/>
          </a:xfrm>
          <a:prstGeom prst="straightConnector1">
            <a:avLst/>
          </a:prstGeom>
          <a:noFill/>
          <a:ln cap="flat" cmpd="sng" w="19050">
            <a:solidFill>
              <a:srgbClr val="76A5B1"/>
            </a:solidFill>
            <a:prstDash val="solid"/>
            <a:round/>
            <a:headEnd len="med" w="med" type="none"/>
            <a:tailEnd len="med" w="med" type="none"/>
          </a:ln>
        </p:spPr>
      </p:cxnSp>
      <p:cxnSp>
        <p:nvCxnSpPr>
          <p:cNvPr id="98" name="Google Shape;98;p15"/>
          <p:cNvCxnSpPr>
            <a:stCxn id="72" idx="4"/>
          </p:cNvCxnSpPr>
          <p:nvPr/>
        </p:nvCxnSpPr>
        <p:spPr>
          <a:xfrm>
            <a:off x="7131913" y="1899788"/>
            <a:ext cx="0" cy="237600"/>
          </a:xfrm>
          <a:prstGeom prst="straightConnector1">
            <a:avLst/>
          </a:prstGeom>
          <a:noFill/>
          <a:ln cap="flat" cmpd="sng" w="19050">
            <a:solidFill>
              <a:schemeClr val="accent5"/>
            </a:solidFill>
            <a:prstDash val="solid"/>
            <a:round/>
            <a:headEnd len="med" w="med" type="none"/>
            <a:tailEnd len="med" w="med" type="none"/>
          </a:ln>
        </p:spPr>
      </p:cxnSp>
      <p:grpSp>
        <p:nvGrpSpPr>
          <p:cNvPr id="99" name="Google Shape;99;p15"/>
          <p:cNvGrpSpPr/>
          <p:nvPr/>
        </p:nvGrpSpPr>
        <p:grpSpPr>
          <a:xfrm>
            <a:off x="1816909" y="2638669"/>
            <a:ext cx="390332" cy="525970"/>
            <a:chOff x="3466102" y="2293831"/>
            <a:chExt cx="366681" cy="494054"/>
          </a:xfrm>
        </p:grpSpPr>
        <p:sp>
          <p:nvSpPr>
            <p:cNvPr id="100" name="Google Shape;100;p15"/>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101" name="Google Shape;101;p15"/>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102" name="Google Shape;102;p15"/>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103" name="Google Shape;103;p15"/>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grpSp>
      <p:grpSp>
        <p:nvGrpSpPr>
          <p:cNvPr id="104" name="Google Shape;104;p15"/>
          <p:cNvGrpSpPr/>
          <p:nvPr/>
        </p:nvGrpSpPr>
        <p:grpSpPr>
          <a:xfrm>
            <a:off x="5193684" y="2625135"/>
            <a:ext cx="499687" cy="499686"/>
            <a:chOff x="6341821" y="2293832"/>
            <a:chExt cx="494055" cy="494054"/>
          </a:xfrm>
        </p:grpSpPr>
        <p:sp>
          <p:nvSpPr>
            <p:cNvPr id="105" name="Google Shape;105;p15"/>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06" name="Google Shape;106;p15"/>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07" name="Google Shape;107;p15"/>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08" name="Google Shape;108;p15"/>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09" name="Google Shape;109;p15"/>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0" name="Google Shape;110;p15"/>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1" name="Google Shape;111;p15"/>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2" name="Google Shape;112;p15"/>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3" name="Google Shape;113;p15"/>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4" name="Google Shape;114;p15"/>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5" name="Google Shape;115;p15"/>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grpSp>
      <p:grpSp>
        <p:nvGrpSpPr>
          <p:cNvPr id="116" name="Google Shape;116;p15"/>
          <p:cNvGrpSpPr/>
          <p:nvPr/>
        </p:nvGrpSpPr>
        <p:grpSpPr>
          <a:xfrm>
            <a:off x="6936750" y="2625137"/>
            <a:ext cx="390341" cy="499685"/>
            <a:chOff x="10315069" y="4958259"/>
            <a:chExt cx="385979" cy="494053"/>
          </a:xfrm>
        </p:grpSpPr>
        <p:sp>
          <p:nvSpPr>
            <p:cNvPr id="117" name="Google Shape;117;p15"/>
            <p:cNvSpPr/>
            <p:nvPr/>
          </p:nvSpPr>
          <p:spPr>
            <a:xfrm>
              <a:off x="10315069" y="5220529"/>
              <a:ext cx="212300" cy="231783"/>
            </a:xfrm>
            <a:custGeom>
              <a:rect b="b" l="l" r="r" t="t"/>
              <a:pathLst>
                <a:path extrusionOk="0" h="231783" w="212300">
                  <a:moveTo>
                    <a:pt x="137264" y="217309"/>
                  </a:moveTo>
                  <a:lnTo>
                    <a:pt x="116638" y="217309"/>
                  </a:lnTo>
                  <a:lnTo>
                    <a:pt x="116638" y="44704"/>
                  </a:lnTo>
                  <a:cubicBezTo>
                    <a:pt x="116638" y="28036"/>
                    <a:pt x="130058" y="14474"/>
                    <a:pt x="146552" y="14474"/>
                  </a:cubicBezTo>
                  <a:lnTo>
                    <a:pt x="205063" y="14474"/>
                  </a:lnTo>
                  <a:cubicBezTo>
                    <a:pt x="209060" y="14474"/>
                    <a:pt x="212300" y="11235"/>
                    <a:pt x="212300" y="7237"/>
                  </a:cubicBezTo>
                  <a:cubicBezTo>
                    <a:pt x="212300" y="3239"/>
                    <a:pt x="209060" y="0"/>
                    <a:pt x="205063" y="0"/>
                  </a:cubicBezTo>
                  <a:lnTo>
                    <a:pt x="72251" y="0"/>
                  </a:lnTo>
                  <a:cubicBezTo>
                    <a:pt x="47776" y="0"/>
                    <a:pt x="27863" y="20054"/>
                    <a:pt x="27863" y="44704"/>
                  </a:cubicBezTo>
                  <a:lnTo>
                    <a:pt x="27863" y="217309"/>
                  </a:lnTo>
                  <a:lnTo>
                    <a:pt x="7237" y="217309"/>
                  </a:lnTo>
                  <a:cubicBezTo>
                    <a:pt x="3240" y="217309"/>
                    <a:pt x="0" y="220549"/>
                    <a:pt x="0" y="224547"/>
                  </a:cubicBezTo>
                  <a:cubicBezTo>
                    <a:pt x="0" y="228544"/>
                    <a:pt x="3240" y="231784"/>
                    <a:pt x="7237" y="231784"/>
                  </a:cubicBezTo>
                  <a:lnTo>
                    <a:pt x="137264" y="231784"/>
                  </a:lnTo>
                  <a:cubicBezTo>
                    <a:pt x="141261" y="231784"/>
                    <a:pt x="144501" y="228544"/>
                    <a:pt x="144501" y="224547"/>
                  </a:cubicBezTo>
                  <a:cubicBezTo>
                    <a:pt x="144501" y="220549"/>
                    <a:pt x="141261" y="217309"/>
                    <a:pt x="137264" y="217309"/>
                  </a:cubicBezTo>
                  <a:close/>
                  <a:moveTo>
                    <a:pt x="102164" y="44704"/>
                  </a:moveTo>
                  <a:lnTo>
                    <a:pt x="102164" y="217309"/>
                  </a:lnTo>
                  <a:lnTo>
                    <a:pt x="42337" y="217309"/>
                  </a:lnTo>
                  <a:lnTo>
                    <a:pt x="42337" y="44704"/>
                  </a:lnTo>
                  <a:cubicBezTo>
                    <a:pt x="42337" y="28036"/>
                    <a:pt x="55757" y="14474"/>
                    <a:pt x="72251" y="14474"/>
                  </a:cubicBezTo>
                  <a:lnTo>
                    <a:pt x="113879" y="14474"/>
                  </a:lnTo>
                  <a:cubicBezTo>
                    <a:pt x="106608" y="22439"/>
                    <a:pt x="102164" y="33058"/>
                    <a:pt x="102164" y="4470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8" name="Google Shape;118;p15"/>
            <p:cNvSpPr/>
            <p:nvPr/>
          </p:nvSpPr>
          <p:spPr>
            <a:xfrm>
              <a:off x="10443122" y="5005092"/>
              <a:ext cx="211487" cy="304844"/>
            </a:xfrm>
            <a:custGeom>
              <a:rect b="b" l="l" r="r" t="t"/>
              <a:pathLst>
                <a:path extrusionOk="0" h="304844" w="211487">
                  <a:moveTo>
                    <a:pt x="211488" y="82572"/>
                  </a:moveTo>
                  <a:cubicBezTo>
                    <a:pt x="211488" y="78997"/>
                    <a:pt x="210288" y="75473"/>
                    <a:pt x="208109" y="72647"/>
                  </a:cubicBezTo>
                  <a:lnTo>
                    <a:pt x="159958" y="10210"/>
                  </a:lnTo>
                  <a:cubicBezTo>
                    <a:pt x="154953" y="3721"/>
                    <a:pt x="147400" y="0"/>
                    <a:pt x="139237" y="0"/>
                  </a:cubicBezTo>
                  <a:cubicBezTo>
                    <a:pt x="131075" y="0"/>
                    <a:pt x="123522" y="3721"/>
                    <a:pt x="118517" y="10211"/>
                  </a:cubicBezTo>
                  <a:lnTo>
                    <a:pt x="70366" y="72647"/>
                  </a:lnTo>
                  <a:cubicBezTo>
                    <a:pt x="68187" y="75473"/>
                    <a:pt x="66987" y="78997"/>
                    <a:pt x="66987" y="82572"/>
                  </a:cubicBezTo>
                  <a:cubicBezTo>
                    <a:pt x="66987" y="91506"/>
                    <a:pt x="74222" y="98775"/>
                    <a:pt x="83115" y="98775"/>
                  </a:cubicBezTo>
                  <a:lnTo>
                    <a:pt x="94850" y="98775"/>
                  </a:lnTo>
                  <a:lnTo>
                    <a:pt x="94850" y="260141"/>
                  </a:lnTo>
                  <a:cubicBezTo>
                    <a:pt x="94850" y="276809"/>
                    <a:pt x="81430" y="290371"/>
                    <a:pt x="64936" y="290371"/>
                  </a:cubicBezTo>
                  <a:lnTo>
                    <a:pt x="7237" y="290371"/>
                  </a:lnTo>
                  <a:cubicBezTo>
                    <a:pt x="3240" y="290371"/>
                    <a:pt x="0" y="293610"/>
                    <a:pt x="0" y="297608"/>
                  </a:cubicBezTo>
                  <a:cubicBezTo>
                    <a:pt x="0" y="301606"/>
                    <a:pt x="3240" y="304845"/>
                    <a:pt x="7237" y="304845"/>
                  </a:cubicBezTo>
                  <a:lnTo>
                    <a:pt x="139237" y="304845"/>
                  </a:lnTo>
                  <a:cubicBezTo>
                    <a:pt x="163712" y="304845"/>
                    <a:pt x="183625" y="284791"/>
                    <a:pt x="183625" y="260141"/>
                  </a:cubicBezTo>
                  <a:lnTo>
                    <a:pt x="183625" y="98775"/>
                  </a:lnTo>
                  <a:lnTo>
                    <a:pt x="195360" y="98775"/>
                  </a:lnTo>
                  <a:cubicBezTo>
                    <a:pt x="204253" y="98775"/>
                    <a:pt x="211488" y="91506"/>
                    <a:pt x="211488" y="82572"/>
                  </a:cubicBezTo>
                  <a:close/>
                  <a:moveTo>
                    <a:pt x="176388" y="84301"/>
                  </a:moveTo>
                  <a:cubicBezTo>
                    <a:pt x="172391" y="84301"/>
                    <a:pt x="169151" y="87540"/>
                    <a:pt x="169151" y="91538"/>
                  </a:cubicBezTo>
                  <a:lnTo>
                    <a:pt x="169151" y="260141"/>
                  </a:lnTo>
                  <a:cubicBezTo>
                    <a:pt x="169151" y="276809"/>
                    <a:pt x="155731" y="290371"/>
                    <a:pt x="139237" y="290371"/>
                  </a:cubicBezTo>
                  <a:lnTo>
                    <a:pt x="97608" y="290371"/>
                  </a:lnTo>
                  <a:cubicBezTo>
                    <a:pt x="104880" y="282406"/>
                    <a:pt x="109324" y="271787"/>
                    <a:pt x="109324" y="260141"/>
                  </a:cubicBezTo>
                  <a:lnTo>
                    <a:pt x="109324" y="91538"/>
                  </a:lnTo>
                  <a:cubicBezTo>
                    <a:pt x="109324" y="87540"/>
                    <a:pt x="106084" y="84301"/>
                    <a:pt x="102087" y="84301"/>
                  </a:cubicBezTo>
                  <a:lnTo>
                    <a:pt x="83115" y="84301"/>
                  </a:lnTo>
                  <a:cubicBezTo>
                    <a:pt x="82203" y="84301"/>
                    <a:pt x="81461" y="83525"/>
                    <a:pt x="81461" y="82572"/>
                  </a:cubicBezTo>
                  <a:cubicBezTo>
                    <a:pt x="81461" y="82179"/>
                    <a:pt x="81591" y="81793"/>
                    <a:pt x="81828" y="81486"/>
                  </a:cubicBezTo>
                  <a:lnTo>
                    <a:pt x="129978" y="19051"/>
                  </a:lnTo>
                  <a:cubicBezTo>
                    <a:pt x="132221" y="16143"/>
                    <a:pt x="135597" y="14474"/>
                    <a:pt x="139237" y="14474"/>
                  </a:cubicBezTo>
                  <a:cubicBezTo>
                    <a:pt x="142878" y="14474"/>
                    <a:pt x="146253" y="16142"/>
                    <a:pt x="148496" y="19050"/>
                  </a:cubicBezTo>
                  <a:lnTo>
                    <a:pt x="196647" y="81486"/>
                  </a:lnTo>
                  <a:cubicBezTo>
                    <a:pt x="196883" y="81793"/>
                    <a:pt x="197014" y="82179"/>
                    <a:pt x="197014" y="82572"/>
                  </a:cubicBezTo>
                  <a:cubicBezTo>
                    <a:pt x="197014" y="83525"/>
                    <a:pt x="196272" y="84301"/>
                    <a:pt x="195360" y="84301"/>
                  </a:cubicBezTo>
                  <a:lnTo>
                    <a:pt x="176388" y="84301"/>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119" name="Google Shape;119;p15"/>
            <p:cNvSpPr/>
            <p:nvPr/>
          </p:nvSpPr>
          <p:spPr>
            <a:xfrm>
              <a:off x="10463671" y="4958259"/>
              <a:ext cx="237377" cy="222152"/>
            </a:xfrm>
            <a:custGeom>
              <a:rect b="b" l="l" r="r" t="t"/>
              <a:pathLst>
                <a:path extrusionOk="0" h="222152" w="237377">
                  <a:moveTo>
                    <a:pt x="118689" y="0"/>
                  </a:moveTo>
                  <a:cubicBezTo>
                    <a:pt x="53244" y="0"/>
                    <a:pt x="0" y="53670"/>
                    <a:pt x="0" y="119638"/>
                  </a:cubicBezTo>
                  <a:cubicBezTo>
                    <a:pt x="0" y="160167"/>
                    <a:pt x="20114" y="197624"/>
                    <a:pt x="53807" y="219835"/>
                  </a:cubicBezTo>
                  <a:cubicBezTo>
                    <a:pt x="57143" y="222034"/>
                    <a:pt x="61632" y="221112"/>
                    <a:pt x="63832" y="217776"/>
                  </a:cubicBezTo>
                  <a:cubicBezTo>
                    <a:pt x="66032" y="214439"/>
                    <a:pt x="65110" y="209949"/>
                    <a:pt x="61773" y="207750"/>
                  </a:cubicBezTo>
                  <a:cubicBezTo>
                    <a:pt x="32156" y="188225"/>
                    <a:pt x="14474" y="155286"/>
                    <a:pt x="14474" y="119638"/>
                  </a:cubicBezTo>
                  <a:cubicBezTo>
                    <a:pt x="14474" y="61652"/>
                    <a:pt x="61225" y="14474"/>
                    <a:pt x="118689" y="14474"/>
                  </a:cubicBezTo>
                  <a:cubicBezTo>
                    <a:pt x="176152" y="14474"/>
                    <a:pt x="222903" y="61652"/>
                    <a:pt x="222904" y="119638"/>
                  </a:cubicBezTo>
                  <a:cubicBezTo>
                    <a:pt x="222904" y="156079"/>
                    <a:pt x="204615" y="189410"/>
                    <a:pt x="173979" y="208800"/>
                  </a:cubicBezTo>
                  <a:cubicBezTo>
                    <a:pt x="170601" y="210937"/>
                    <a:pt x="169597" y="215408"/>
                    <a:pt x="171734" y="218785"/>
                  </a:cubicBezTo>
                  <a:cubicBezTo>
                    <a:pt x="173112" y="220962"/>
                    <a:pt x="175458" y="222153"/>
                    <a:pt x="177857" y="222153"/>
                  </a:cubicBezTo>
                  <a:cubicBezTo>
                    <a:pt x="179179" y="222153"/>
                    <a:pt x="180519" y="221790"/>
                    <a:pt x="181719" y="221030"/>
                  </a:cubicBezTo>
                  <a:cubicBezTo>
                    <a:pt x="216570" y="198973"/>
                    <a:pt x="237378" y="161069"/>
                    <a:pt x="237378" y="119638"/>
                  </a:cubicBezTo>
                  <a:cubicBezTo>
                    <a:pt x="237378" y="53670"/>
                    <a:pt x="184134" y="0"/>
                    <a:pt x="118689" y="0"/>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500">
        <p:pu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cxnSp>
        <p:nvCxnSpPr>
          <p:cNvPr id="124" name="Google Shape;124;p16"/>
          <p:cNvCxnSpPr>
            <a:stCxn id="125" idx="2"/>
          </p:cNvCxnSpPr>
          <p:nvPr/>
        </p:nvCxnSpPr>
        <p:spPr>
          <a:xfrm rot="10800000">
            <a:off x="-134125" y="1556888"/>
            <a:ext cx="1803300" cy="0"/>
          </a:xfrm>
          <a:prstGeom prst="straightConnector1">
            <a:avLst/>
          </a:prstGeom>
          <a:noFill/>
          <a:ln cap="flat" cmpd="sng" w="19050">
            <a:solidFill>
              <a:srgbClr val="000000"/>
            </a:solidFill>
            <a:prstDash val="solid"/>
            <a:round/>
            <a:headEnd len="med" w="med" type="none"/>
            <a:tailEnd len="med" w="med" type="none"/>
          </a:ln>
        </p:spPr>
      </p:cxnSp>
      <p:sp>
        <p:nvSpPr>
          <p:cNvPr id="126" name="Google Shape;126;p16"/>
          <p:cNvSpPr txBox="1"/>
          <p:nvPr/>
        </p:nvSpPr>
        <p:spPr>
          <a:xfrm>
            <a:off x="1199825" y="3349555"/>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Italian Report</a:t>
            </a:r>
            <a:endParaRPr sz="1600">
              <a:solidFill>
                <a:srgbClr val="000000"/>
              </a:solidFill>
              <a:latin typeface="Montserrat SemiBold"/>
              <a:ea typeface="Montserrat SemiBold"/>
              <a:cs typeface="Montserrat SemiBold"/>
              <a:sym typeface="Montserrat SemiBold"/>
            </a:endParaRPr>
          </a:p>
        </p:txBody>
      </p:sp>
      <p:sp>
        <p:nvSpPr>
          <p:cNvPr id="127" name="Google Shape;127;p16"/>
          <p:cNvSpPr txBox="1"/>
          <p:nvPr/>
        </p:nvSpPr>
        <p:spPr>
          <a:xfrm>
            <a:off x="1199825" y="3696505"/>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Multi-level structure of Italian Health System</a:t>
            </a:r>
            <a:endParaRPr sz="1200">
              <a:latin typeface="Montserrat Medium"/>
              <a:ea typeface="Montserrat Medium"/>
              <a:cs typeface="Montserrat Medium"/>
              <a:sym typeface="Montserrat Medium"/>
            </a:endParaRPr>
          </a:p>
        </p:txBody>
      </p:sp>
      <p:sp>
        <p:nvSpPr>
          <p:cNvPr id="125" name="Google Shape;125;p16"/>
          <p:cNvSpPr/>
          <p:nvPr/>
        </p:nvSpPr>
        <p:spPr>
          <a:xfrm>
            <a:off x="1669175" y="1213988"/>
            <a:ext cx="685800" cy="685800"/>
          </a:xfrm>
          <a:prstGeom prst="ellipse">
            <a:avLst/>
          </a:prstGeom>
          <a:solidFill>
            <a:srgbClr val="FFFFFF"/>
          </a:solidFill>
          <a:ln cap="flat" cmpd="sng" w="19050">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01</a:t>
            </a:r>
            <a:endParaRPr sz="1600">
              <a:solidFill>
                <a:srgbClr val="000000"/>
              </a:solidFill>
              <a:latin typeface="Montserrat SemiBold"/>
              <a:ea typeface="Montserrat SemiBold"/>
              <a:cs typeface="Montserrat SemiBold"/>
              <a:sym typeface="Montserrat SemiBold"/>
            </a:endParaRPr>
          </a:p>
        </p:txBody>
      </p:sp>
      <p:sp>
        <p:nvSpPr>
          <p:cNvPr id="128" name="Google Shape;128;p16"/>
          <p:cNvSpPr/>
          <p:nvPr/>
        </p:nvSpPr>
        <p:spPr>
          <a:xfrm>
            <a:off x="1016225" y="2092663"/>
            <a:ext cx="1991700" cy="1991700"/>
          </a:xfrm>
          <a:prstGeom prst="blockArc">
            <a:avLst>
              <a:gd fmla="val 10800000" name="adj1"/>
              <a:gd fmla="val 21589946" name="adj2"/>
              <a:gd fmla="val 14321" name="adj3"/>
            </a:avLst>
          </a:prstGeom>
          <a:solidFill>
            <a:srgbClr val="E3EC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cxnSp>
        <p:nvCxnSpPr>
          <p:cNvPr id="129" name="Google Shape;129;p16"/>
          <p:cNvCxnSpPr>
            <a:stCxn id="125" idx="4"/>
          </p:cNvCxnSpPr>
          <p:nvPr/>
        </p:nvCxnSpPr>
        <p:spPr>
          <a:xfrm>
            <a:off x="2012075" y="1899788"/>
            <a:ext cx="0" cy="207000"/>
          </a:xfrm>
          <a:prstGeom prst="straightConnector1">
            <a:avLst/>
          </a:prstGeom>
          <a:noFill/>
          <a:ln cap="flat" cmpd="sng" w="19050">
            <a:solidFill>
              <a:srgbClr val="E3ECEE"/>
            </a:solidFill>
            <a:prstDash val="solid"/>
            <a:round/>
            <a:headEnd len="med" w="med" type="none"/>
            <a:tailEnd len="med" w="med" type="none"/>
          </a:ln>
        </p:spPr>
      </p:cxnSp>
      <p:grpSp>
        <p:nvGrpSpPr>
          <p:cNvPr id="130" name="Google Shape;130;p16"/>
          <p:cNvGrpSpPr/>
          <p:nvPr/>
        </p:nvGrpSpPr>
        <p:grpSpPr>
          <a:xfrm>
            <a:off x="1816909" y="2638669"/>
            <a:ext cx="390332" cy="525970"/>
            <a:chOff x="3466102" y="2293831"/>
            <a:chExt cx="366681" cy="494054"/>
          </a:xfrm>
        </p:grpSpPr>
        <p:sp>
          <p:nvSpPr>
            <p:cNvPr id="131" name="Google Shape;131;p16"/>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132" name="Google Shape;132;p16"/>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133" name="Google Shape;133;p16"/>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134" name="Google Shape;134;p16"/>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gr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7"/>
          <p:cNvSpPr/>
          <p:nvPr/>
        </p:nvSpPr>
        <p:spPr>
          <a:xfrm>
            <a:off x="4925622" y="1087056"/>
            <a:ext cx="586500" cy="1257300"/>
          </a:xfrm>
          <a:prstGeom prst="roundRect">
            <a:avLst>
              <a:gd fmla="val 16667" name="adj"/>
            </a:avLst>
          </a:prstGeom>
          <a:no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761">
              <a:solidFill>
                <a:srgbClr val="FFFFFF"/>
              </a:solidFill>
            </a:endParaRPr>
          </a:p>
        </p:txBody>
      </p:sp>
      <p:sp>
        <p:nvSpPr>
          <p:cNvPr id="140" name="Google Shape;140;p17"/>
          <p:cNvSpPr/>
          <p:nvPr/>
        </p:nvSpPr>
        <p:spPr>
          <a:xfrm>
            <a:off x="2046067" y="1093837"/>
            <a:ext cx="2878200" cy="780600"/>
          </a:xfrm>
          <a:prstGeom prst="roundRect">
            <a:avLst>
              <a:gd fmla="val 16667" name="adj"/>
            </a:avLst>
          </a:prstGeom>
          <a:solidFill>
            <a:srgbClr val="45818E"/>
          </a:solidFill>
          <a:ln>
            <a:noFill/>
          </a:ln>
        </p:spPr>
        <p:txBody>
          <a:bodyPr anchorCtr="0" anchor="ctr" bIns="19075" lIns="38175" spcFirstLastPara="1" rIns="38175" wrap="square" tIns="19075">
            <a:noAutofit/>
          </a:bodyPr>
          <a:lstStyle/>
          <a:p>
            <a:pPr indent="0" lvl="0" marL="0" rtl="0" algn="ctr">
              <a:spcBef>
                <a:spcPts val="0"/>
              </a:spcBef>
              <a:spcAft>
                <a:spcPts val="0"/>
              </a:spcAft>
              <a:buClr>
                <a:schemeClr val="dk1"/>
              </a:buClr>
              <a:buSzPts val="835"/>
              <a:buFont typeface="Arial"/>
              <a:buNone/>
            </a:pPr>
            <a:r>
              <a:rPr lang="en-GB" sz="1507">
                <a:solidFill>
                  <a:schemeClr val="lt1"/>
                </a:solidFill>
                <a:latin typeface="Roboto"/>
                <a:ea typeface="Roboto"/>
                <a:cs typeface="Roboto"/>
                <a:sym typeface="Roboto"/>
              </a:rPr>
              <a:t>Ministry of Health</a:t>
            </a:r>
            <a:endParaRPr sz="1507">
              <a:solidFill>
                <a:schemeClr val="lt1"/>
              </a:solidFill>
              <a:latin typeface="Roboto"/>
              <a:ea typeface="Roboto"/>
              <a:cs typeface="Roboto"/>
              <a:sym typeface="Roboto"/>
            </a:endParaRPr>
          </a:p>
          <a:p>
            <a:pPr indent="0" lvl="0" marL="0" rtl="0" algn="ctr">
              <a:spcBef>
                <a:spcPts val="0"/>
              </a:spcBef>
              <a:spcAft>
                <a:spcPts val="0"/>
              </a:spcAft>
              <a:buSzPts val="835"/>
              <a:buNone/>
            </a:pPr>
            <a:r>
              <a:rPr i="1" lang="en-GB" sz="710">
                <a:solidFill>
                  <a:schemeClr val="lt1"/>
                </a:solidFill>
                <a:latin typeface="Roboto"/>
                <a:ea typeface="Roboto"/>
                <a:cs typeface="Roboto"/>
                <a:sym typeface="Roboto"/>
              </a:rPr>
              <a:t>(Ministero della Salute) </a:t>
            </a:r>
            <a:endParaRPr i="1" sz="710">
              <a:solidFill>
                <a:schemeClr val="lt1"/>
              </a:solidFill>
              <a:latin typeface="Roboto"/>
              <a:ea typeface="Roboto"/>
              <a:cs typeface="Roboto"/>
              <a:sym typeface="Roboto"/>
            </a:endParaRPr>
          </a:p>
          <a:p>
            <a:pPr indent="0" lvl="0" marL="0" rtl="0" algn="ctr">
              <a:spcBef>
                <a:spcPts val="0"/>
              </a:spcBef>
              <a:spcAft>
                <a:spcPts val="0"/>
              </a:spcAft>
              <a:buClr>
                <a:schemeClr val="dk1"/>
              </a:buClr>
              <a:buSzPts val="835"/>
              <a:buFont typeface="Arial"/>
              <a:buNone/>
            </a:pPr>
            <a:r>
              <a:rPr lang="en-GB" sz="887">
                <a:solidFill>
                  <a:schemeClr val="lt1"/>
                </a:solidFill>
                <a:latin typeface="Roboto"/>
                <a:ea typeface="Roboto"/>
                <a:cs typeface="Roboto"/>
                <a:sym typeface="Roboto"/>
              </a:rPr>
              <a:t>Central Government Institution</a:t>
            </a:r>
            <a:endParaRPr sz="887">
              <a:solidFill>
                <a:schemeClr val="lt1"/>
              </a:solidFill>
              <a:latin typeface="Roboto"/>
              <a:ea typeface="Roboto"/>
              <a:cs typeface="Roboto"/>
              <a:sym typeface="Roboto"/>
            </a:endParaRPr>
          </a:p>
          <a:p>
            <a:pPr indent="0" lvl="0" marL="0" marR="0" rtl="0" algn="ctr">
              <a:lnSpc>
                <a:spcPct val="100000"/>
              </a:lnSpc>
              <a:spcBef>
                <a:spcPts val="0"/>
              </a:spcBef>
              <a:spcAft>
                <a:spcPts val="0"/>
              </a:spcAft>
              <a:buNone/>
            </a:pPr>
            <a:r>
              <a:t/>
            </a:r>
            <a:endParaRPr sz="585">
              <a:solidFill>
                <a:srgbClr val="FFFFFF"/>
              </a:solidFill>
            </a:endParaRPr>
          </a:p>
        </p:txBody>
      </p:sp>
      <p:sp>
        <p:nvSpPr>
          <p:cNvPr id="141" name="Google Shape;141;p17"/>
          <p:cNvSpPr txBox="1"/>
          <p:nvPr/>
        </p:nvSpPr>
        <p:spPr>
          <a:xfrm>
            <a:off x="2183352" y="390300"/>
            <a:ext cx="5943600" cy="463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2278"/>
              <a:buFont typeface="Arial"/>
              <a:buNone/>
            </a:pPr>
            <a:r>
              <a:rPr b="1" lang="en-GB" sz="2000">
                <a:solidFill>
                  <a:srgbClr val="45818E"/>
                </a:solidFill>
                <a:latin typeface="Montserrat"/>
                <a:ea typeface="Montserrat"/>
                <a:cs typeface="Montserrat"/>
                <a:sym typeface="Montserrat"/>
              </a:rPr>
              <a:t>Structure of Italian National Health System </a:t>
            </a:r>
            <a:br>
              <a:rPr b="1" lang="en-GB" sz="1250">
                <a:solidFill>
                  <a:srgbClr val="45818E"/>
                </a:solidFill>
                <a:latin typeface="Montserrat"/>
                <a:ea typeface="Montserrat"/>
                <a:cs typeface="Montserrat"/>
                <a:sym typeface="Montserrat"/>
              </a:rPr>
            </a:br>
            <a:r>
              <a:rPr i="1" lang="en-GB" sz="1012">
                <a:solidFill>
                  <a:srgbClr val="45818E"/>
                </a:solidFill>
                <a:latin typeface="Montserrat"/>
                <a:ea typeface="Montserrat"/>
                <a:cs typeface="Montserrat"/>
                <a:sym typeface="Montserrat"/>
              </a:rPr>
              <a:t>(Servizio Sanitario Nazionale, SSN)</a:t>
            </a:r>
            <a:endParaRPr b="0" i="1" sz="300" u="none" cap="none" strike="noStrike">
              <a:solidFill>
                <a:srgbClr val="45818E"/>
              </a:solidFill>
              <a:latin typeface="Arial"/>
              <a:ea typeface="Arial"/>
              <a:cs typeface="Arial"/>
              <a:sym typeface="Arial"/>
            </a:endParaRPr>
          </a:p>
        </p:txBody>
      </p:sp>
      <p:cxnSp>
        <p:nvCxnSpPr>
          <p:cNvPr id="142" name="Google Shape;142;p17"/>
          <p:cNvCxnSpPr>
            <a:stCxn id="143" idx="0"/>
            <a:endCxn id="139" idx="2"/>
          </p:cNvCxnSpPr>
          <p:nvPr/>
        </p:nvCxnSpPr>
        <p:spPr>
          <a:xfrm rot="-5400000">
            <a:off x="3305787" y="1155279"/>
            <a:ext cx="723900" cy="31023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44" name="Google Shape;144;p17"/>
          <p:cNvCxnSpPr>
            <a:stCxn id="145" idx="0"/>
            <a:endCxn id="139" idx="2"/>
          </p:cNvCxnSpPr>
          <p:nvPr/>
        </p:nvCxnSpPr>
        <p:spPr>
          <a:xfrm rot="-5400000">
            <a:off x="3468906" y="1318479"/>
            <a:ext cx="723900" cy="27759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46" name="Google Shape;146;p17"/>
          <p:cNvCxnSpPr>
            <a:stCxn id="147" idx="0"/>
            <a:endCxn id="139" idx="2"/>
          </p:cNvCxnSpPr>
          <p:nvPr/>
        </p:nvCxnSpPr>
        <p:spPr>
          <a:xfrm rot="-5400000">
            <a:off x="3632026" y="1481679"/>
            <a:ext cx="723900" cy="24495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48" name="Google Shape;148;p17"/>
          <p:cNvCxnSpPr>
            <a:stCxn id="149" idx="0"/>
            <a:endCxn id="139" idx="2"/>
          </p:cNvCxnSpPr>
          <p:nvPr/>
        </p:nvCxnSpPr>
        <p:spPr>
          <a:xfrm rot="-5400000">
            <a:off x="4774011" y="2623723"/>
            <a:ext cx="724200" cy="165300"/>
          </a:xfrm>
          <a:prstGeom prst="curvedConnector3">
            <a:avLst>
              <a:gd fmla="val 49998" name="adj1"/>
            </a:avLst>
          </a:prstGeom>
          <a:noFill/>
          <a:ln cap="flat" cmpd="sng" w="16850">
            <a:solidFill>
              <a:srgbClr val="76A5AF"/>
            </a:solidFill>
            <a:prstDash val="solid"/>
            <a:round/>
            <a:headEnd len="med" w="med" type="none"/>
            <a:tailEnd len="med" w="med" type="none"/>
          </a:ln>
        </p:spPr>
      </p:cxnSp>
      <p:cxnSp>
        <p:nvCxnSpPr>
          <p:cNvPr id="150" name="Google Shape;150;p17"/>
          <p:cNvCxnSpPr>
            <a:stCxn id="151" idx="0"/>
            <a:endCxn id="139" idx="2"/>
          </p:cNvCxnSpPr>
          <p:nvPr/>
        </p:nvCxnSpPr>
        <p:spPr>
          <a:xfrm rot="-5400000">
            <a:off x="4610891" y="2460523"/>
            <a:ext cx="724200" cy="491700"/>
          </a:xfrm>
          <a:prstGeom prst="curvedConnector3">
            <a:avLst>
              <a:gd fmla="val 49998" name="adj1"/>
            </a:avLst>
          </a:prstGeom>
          <a:noFill/>
          <a:ln cap="flat" cmpd="sng" w="16850">
            <a:solidFill>
              <a:srgbClr val="76A5AF"/>
            </a:solidFill>
            <a:prstDash val="solid"/>
            <a:round/>
            <a:headEnd len="med" w="med" type="none"/>
            <a:tailEnd len="med" w="med" type="none"/>
          </a:ln>
        </p:spPr>
      </p:cxnSp>
      <p:cxnSp>
        <p:nvCxnSpPr>
          <p:cNvPr id="152" name="Google Shape;152;p17"/>
          <p:cNvCxnSpPr>
            <a:stCxn id="153" idx="0"/>
            <a:endCxn id="139" idx="2"/>
          </p:cNvCxnSpPr>
          <p:nvPr/>
        </p:nvCxnSpPr>
        <p:spPr>
          <a:xfrm rot="-5400000">
            <a:off x="4447922" y="2297379"/>
            <a:ext cx="723900" cy="8181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54" name="Google Shape;154;p17"/>
          <p:cNvCxnSpPr>
            <a:stCxn id="155" idx="0"/>
            <a:endCxn id="139" idx="2"/>
          </p:cNvCxnSpPr>
          <p:nvPr/>
        </p:nvCxnSpPr>
        <p:spPr>
          <a:xfrm rot="-5400000">
            <a:off x="4284803" y="2134179"/>
            <a:ext cx="723900" cy="11445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56" name="Google Shape;156;p17"/>
          <p:cNvCxnSpPr>
            <a:stCxn id="157" idx="0"/>
            <a:endCxn id="139" idx="2"/>
          </p:cNvCxnSpPr>
          <p:nvPr/>
        </p:nvCxnSpPr>
        <p:spPr>
          <a:xfrm rot="-5400000">
            <a:off x="4121534" y="1971129"/>
            <a:ext cx="723900" cy="14706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58" name="Google Shape;158;p17"/>
          <p:cNvCxnSpPr>
            <a:stCxn id="159" idx="0"/>
            <a:endCxn id="139" idx="2"/>
          </p:cNvCxnSpPr>
          <p:nvPr/>
        </p:nvCxnSpPr>
        <p:spPr>
          <a:xfrm rot="-5400000">
            <a:off x="3958414" y="1807929"/>
            <a:ext cx="723900" cy="1797000"/>
          </a:xfrm>
          <a:prstGeom prst="curvedConnector3">
            <a:avLst>
              <a:gd fmla="val 49991" name="adj1"/>
            </a:avLst>
          </a:prstGeom>
          <a:noFill/>
          <a:ln cap="flat" cmpd="sng" w="16850">
            <a:solidFill>
              <a:srgbClr val="76A5AF"/>
            </a:solidFill>
            <a:prstDash val="solid"/>
            <a:round/>
            <a:headEnd len="med" w="med" type="none"/>
            <a:tailEnd len="med" w="med" type="none"/>
          </a:ln>
        </p:spPr>
      </p:cxnSp>
      <p:cxnSp>
        <p:nvCxnSpPr>
          <p:cNvPr id="160" name="Google Shape;160;p17"/>
          <p:cNvCxnSpPr>
            <a:stCxn id="161" idx="0"/>
            <a:endCxn id="139" idx="2"/>
          </p:cNvCxnSpPr>
          <p:nvPr/>
        </p:nvCxnSpPr>
        <p:spPr>
          <a:xfrm rot="-5400000">
            <a:off x="3795295" y="1644729"/>
            <a:ext cx="723900" cy="2123400"/>
          </a:xfrm>
          <a:prstGeom prst="curvedConnector3">
            <a:avLst>
              <a:gd fmla="val 49991" name="adj1"/>
            </a:avLst>
          </a:prstGeom>
          <a:noFill/>
          <a:ln cap="flat" cmpd="sng" w="16850">
            <a:solidFill>
              <a:srgbClr val="76A5AF"/>
            </a:solidFill>
            <a:prstDash val="solid"/>
            <a:round/>
            <a:headEnd len="med" w="med" type="none"/>
            <a:tailEnd len="med" w="med" type="none"/>
          </a:ln>
        </p:spPr>
      </p:cxnSp>
      <p:sp>
        <p:nvSpPr>
          <p:cNvPr id="143" name="Google Shape;143;p17"/>
          <p:cNvSpPr/>
          <p:nvPr/>
        </p:nvSpPr>
        <p:spPr>
          <a:xfrm>
            <a:off x="1975587"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45" name="Google Shape;145;p17"/>
          <p:cNvSpPr/>
          <p:nvPr/>
        </p:nvSpPr>
        <p:spPr>
          <a:xfrm>
            <a:off x="2301906"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47" name="Google Shape;147;p17"/>
          <p:cNvSpPr/>
          <p:nvPr/>
        </p:nvSpPr>
        <p:spPr>
          <a:xfrm>
            <a:off x="2628226"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1" name="Google Shape;161;p17"/>
          <p:cNvSpPr/>
          <p:nvPr/>
        </p:nvSpPr>
        <p:spPr>
          <a:xfrm>
            <a:off x="2954545"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59" name="Google Shape;159;p17"/>
          <p:cNvSpPr/>
          <p:nvPr/>
        </p:nvSpPr>
        <p:spPr>
          <a:xfrm>
            <a:off x="3280864"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57" name="Google Shape;157;p17"/>
          <p:cNvSpPr/>
          <p:nvPr/>
        </p:nvSpPr>
        <p:spPr>
          <a:xfrm>
            <a:off x="3607184"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55" name="Google Shape;155;p17"/>
          <p:cNvSpPr/>
          <p:nvPr/>
        </p:nvSpPr>
        <p:spPr>
          <a:xfrm>
            <a:off x="3933503"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53" name="Google Shape;153;p17"/>
          <p:cNvSpPr/>
          <p:nvPr/>
        </p:nvSpPr>
        <p:spPr>
          <a:xfrm>
            <a:off x="4259822" y="3068379"/>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51" name="Google Shape;151;p17"/>
          <p:cNvSpPr/>
          <p:nvPr/>
        </p:nvSpPr>
        <p:spPr>
          <a:xfrm>
            <a:off x="4586141" y="3068473"/>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49" name="Google Shape;149;p17"/>
          <p:cNvSpPr/>
          <p:nvPr/>
        </p:nvSpPr>
        <p:spPr>
          <a:xfrm>
            <a:off x="4912461" y="3068473"/>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2" name="Google Shape;162;p17"/>
          <p:cNvSpPr/>
          <p:nvPr/>
        </p:nvSpPr>
        <p:spPr>
          <a:xfrm>
            <a:off x="5238780" y="3068551"/>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3" name="Google Shape;163;p17"/>
          <p:cNvSpPr/>
          <p:nvPr/>
        </p:nvSpPr>
        <p:spPr>
          <a:xfrm>
            <a:off x="5565099" y="3068551"/>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4" name="Google Shape;164;p17"/>
          <p:cNvSpPr/>
          <p:nvPr/>
        </p:nvSpPr>
        <p:spPr>
          <a:xfrm>
            <a:off x="5891419" y="3068551"/>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5" name="Google Shape;165;p17"/>
          <p:cNvSpPr/>
          <p:nvPr/>
        </p:nvSpPr>
        <p:spPr>
          <a:xfrm>
            <a:off x="6217738" y="3068551"/>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6" name="Google Shape;166;p17"/>
          <p:cNvSpPr/>
          <p:nvPr/>
        </p:nvSpPr>
        <p:spPr>
          <a:xfrm>
            <a:off x="6544057" y="3068551"/>
            <a:ext cx="282000" cy="350400"/>
          </a:xfrm>
          <a:prstGeom prst="rect">
            <a:avLst/>
          </a:prstGeom>
          <a:solidFill>
            <a:srgbClr val="76A5AF"/>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7" name="Google Shape;167;p17"/>
          <p:cNvSpPr/>
          <p:nvPr/>
        </p:nvSpPr>
        <p:spPr>
          <a:xfrm>
            <a:off x="6870376" y="3068616"/>
            <a:ext cx="282000" cy="350400"/>
          </a:xfrm>
          <a:prstGeom prst="rect">
            <a:avLst/>
          </a:prstGeom>
          <a:solidFill>
            <a:srgbClr val="A2C4C9"/>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8" name="Google Shape;168;p17"/>
          <p:cNvSpPr/>
          <p:nvPr/>
        </p:nvSpPr>
        <p:spPr>
          <a:xfrm>
            <a:off x="7196696" y="3068616"/>
            <a:ext cx="282000" cy="350400"/>
          </a:xfrm>
          <a:prstGeom prst="rect">
            <a:avLst/>
          </a:prstGeom>
          <a:solidFill>
            <a:srgbClr val="A2C4C9"/>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69" name="Google Shape;169;p17"/>
          <p:cNvSpPr/>
          <p:nvPr/>
        </p:nvSpPr>
        <p:spPr>
          <a:xfrm>
            <a:off x="7523015" y="3068616"/>
            <a:ext cx="282000" cy="350400"/>
          </a:xfrm>
          <a:prstGeom prst="rect">
            <a:avLst/>
          </a:prstGeom>
          <a:solidFill>
            <a:srgbClr val="A2C4C9"/>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70" name="Google Shape;170;p17"/>
          <p:cNvSpPr/>
          <p:nvPr/>
        </p:nvSpPr>
        <p:spPr>
          <a:xfrm>
            <a:off x="7849334" y="3068616"/>
            <a:ext cx="282000" cy="350400"/>
          </a:xfrm>
          <a:prstGeom prst="rect">
            <a:avLst/>
          </a:prstGeom>
          <a:solidFill>
            <a:srgbClr val="A2C4C9"/>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71" name="Google Shape;171;p17"/>
          <p:cNvSpPr/>
          <p:nvPr/>
        </p:nvSpPr>
        <p:spPr>
          <a:xfrm>
            <a:off x="8175654" y="3068616"/>
            <a:ext cx="282000" cy="350400"/>
          </a:xfrm>
          <a:prstGeom prst="rect">
            <a:avLst/>
          </a:prstGeom>
          <a:solidFill>
            <a:srgbClr val="A2C4C9"/>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t/>
            </a:r>
            <a:endParaRPr sz="585">
              <a:solidFill>
                <a:srgbClr val="FFFFFF"/>
              </a:solidFill>
            </a:endParaRPr>
          </a:p>
        </p:txBody>
      </p:sp>
      <p:sp>
        <p:nvSpPr>
          <p:cNvPr id="172" name="Google Shape;172;p17"/>
          <p:cNvSpPr/>
          <p:nvPr/>
        </p:nvSpPr>
        <p:spPr>
          <a:xfrm rot="-5400000">
            <a:off x="989902" y="1229457"/>
            <a:ext cx="919500" cy="509400"/>
          </a:xfrm>
          <a:prstGeom prst="roundRect">
            <a:avLst>
              <a:gd fmla="val 16667" name="adj"/>
            </a:avLst>
          </a:prstGeom>
          <a:solidFill>
            <a:srgbClr val="D0E0E3">
              <a:alpha val="59490"/>
            </a:srgbClr>
          </a:solidFill>
          <a:ln>
            <a:noFill/>
          </a:ln>
        </p:spPr>
        <p:txBody>
          <a:bodyPr anchorCtr="0" anchor="ctr" bIns="19075" lIns="38175" spcFirstLastPara="1" rIns="38175" wrap="square" tIns="19075">
            <a:noAutofit/>
          </a:bodyPr>
          <a:lstStyle/>
          <a:p>
            <a:pPr indent="0" lvl="0" marL="0" rtl="0" algn="ctr">
              <a:spcBef>
                <a:spcPts val="0"/>
              </a:spcBef>
              <a:spcAft>
                <a:spcPts val="0"/>
              </a:spcAft>
              <a:buClr>
                <a:schemeClr val="dk1"/>
              </a:buClr>
              <a:buSzPts val="2453"/>
              <a:buFont typeface="Arial"/>
              <a:buNone/>
            </a:pPr>
            <a:r>
              <a:rPr b="1" lang="en-GB" sz="1200">
                <a:solidFill>
                  <a:srgbClr val="134F5C"/>
                </a:solidFill>
                <a:latin typeface="Montserrat"/>
                <a:ea typeface="Montserrat"/>
                <a:cs typeface="Montserrat"/>
                <a:sym typeface="Montserrat"/>
              </a:rPr>
              <a:t>Level 1</a:t>
            </a:r>
            <a:endParaRPr sz="1200">
              <a:solidFill>
                <a:srgbClr val="134F5C"/>
              </a:solidFill>
            </a:endParaRPr>
          </a:p>
        </p:txBody>
      </p:sp>
      <p:sp>
        <p:nvSpPr>
          <p:cNvPr id="173" name="Google Shape;173;p17"/>
          <p:cNvSpPr/>
          <p:nvPr/>
        </p:nvSpPr>
        <p:spPr>
          <a:xfrm rot="-5400000">
            <a:off x="848002" y="2572099"/>
            <a:ext cx="1203300" cy="509400"/>
          </a:xfrm>
          <a:prstGeom prst="roundRect">
            <a:avLst>
              <a:gd fmla="val 16667" name="adj"/>
            </a:avLst>
          </a:prstGeom>
          <a:solidFill>
            <a:srgbClr val="D0E0E3">
              <a:alpha val="59490"/>
            </a:srgbClr>
          </a:solidFill>
          <a:ln>
            <a:noFill/>
          </a:ln>
        </p:spPr>
        <p:txBody>
          <a:bodyPr anchorCtr="0" anchor="ctr" bIns="19075" lIns="38175" spcFirstLastPara="1" rIns="38175" wrap="square" tIns="19075">
            <a:noAutofit/>
          </a:bodyPr>
          <a:lstStyle/>
          <a:p>
            <a:pPr indent="0" lvl="0" marL="0" rtl="0" algn="ctr">
              <a:spcBef>
                <a:spcPts val="0"/>
              </a:spcBef>
              <a:spcAft>
                <a:spcPts val="0"/>
              </a:spcAft>
              <a:buSzPts val="2453"/>
              <a:buNone/>
            </a:pPr>
            <a:r>
              <a:rPr b="1" lang="en-GB" sz="1200">
                <a:solidFill>
                  <a:srgbClr val="134F5C"/>
                </a:solidFill>
                <a:latin typeface="Montserrat"/>
                <a:ea typeface="Montserrat"/>
                <a:cs typeface="Montserrat"/>
                <a:sym typeface="Montserrat"/>
              </a:rPr>
              <a:t>Level 2</a:t>
            </a:r>
            <a:endParaRPr sz="1200">
              <a:solidFill>
                <a:srgbClr val="134F5C"/>
              </a:solidFill>
            </a:endParaRPr>
          </a:p>
        </p:txBody>
      </p:sp>
      <p:cxnSp>
        <p:nvCxnSpPr>
          <p:cNvPr id="174" name="Google Shape;174;p17"/>
          <p:cNvCxnSpPr>
            <a:stCxn id="162" idx="0"/>
            <a:endCxn id="139" idx="2"/>
          </p:cNvCxnSpPr>
          <p:nvPr/>
        </p:nvCxnSpPr>
        <p:spPr>
          <a:xfrm flipH="1" rot="5400000">
            <a:off x="4937280" y="2626051"/>
            <a:ext cx="724200" cy="160800"/>
          </a:xfrm>
          <a:prstGeom prst="curvedConnector3">
            <a:avLst>
              <a:gd fmla="val 50003" name="adj1"/>
            </a:avLst>
          </a:prstGeom>
          <a:noFill/>
          <a:ln cap="flat" cmpd="sng" w="16850">
            <a:solidFill>
              <a:srgbClr val="76A5AF"/>
            </a:solidFill>
            <a:prstDash val="solid"/>
            <a:round/>
            <a:headEnd len="med" w="med" type="none"/>
            <a:tailEnd len="med" w="med" type="none"/>
          </a:ln>
        </p:spPr>
      </p:cxnSp>
      <p:sp>
        <p:nvSpPr>
          <p:cNvPr id="175" name="Google Shape;175;p17"/>
          <p:cNvSpPr/>
          <p:nvPr/>
        </p:nvSpPr>
        <p:spPr>
          <a:xfrm>
            <a:off x="5509050" y="1093837"/>
            <a:ext cx="2878200" cy="780600"/>
          </a:xfrm>
          <a:prstGeom prst="roundRect">
            <a:avLst>
              <a:gd fmla="val 16667" name="adj"/>
            </a:avLst>
          </a:prstGeom>
          <a:solidFill>
            <a:srgbClr val="45818E"/>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rPr lang="en-GB" sz="1507">
                <a:solidFill>
                  <a:schemeClr val="lt1"/>
                </a:solidFill>
                <a:latin typeface="Roboto"/>
                <a:ea typeface="Roboto"/>
                <a:cs typeface="Roboto"/>
                <a:sym typeface="Roboto"/>
              </a:rPr>
              <a:t>National Institute of Health</a:t>
            </a:r>
            <a:endParaRPr sz="1507">
              <a:solidFill>
                <a:schemeClr val="lt1"/>
              </a:solidFill>
              <a:latin typeface="Roboto"/>
              <a:ea typeface="Roboto"/>
              <a:cs typeface="Roboto"/>
              <a:sym typeface="Roboto"/>
            </a:endParaRPr>
          </a:p>
          <a:p>
            <a:pPr indent="0" lvl="0" marL="0" rtl="0" algn="ctr">
              <a:spcBef>
                <a:spcPts val="0"/>
              </a:spcBef>
              <a:spcAft>
                <a:spcPts val="0"/>
              </a:spcAft>
              <a:buSzPts val="835"/>
              <a:buNone/>
            </a:pPr>
            <a:r>
              <a:rPr i="1" lang="en-GB" sz="710">
                <a:solidFill>
                  <a:schemeClr val="lt1"/>
                </a:solidFill>
                <a:latin typeface="Roboto"/>
                <a:ea typeface="Roboto"/>
                <a:cs typeface="Roboto"/>
                <a:sym typeface="Roboto"/>
              </a:rPr>
              <a:t>(Istituto Superiore di Sanità, ISS)</a:t>
            </a:r>
            <a:br>
              <a:rPr i="1" lang="en-GB" sz="710">
                <a:solidFill>
                  <a:schemeClr val="lt1"/>
                </a:solidFill>
              </a:rPr>
            </a:br>
            <a:r>
              <a:rPr lang="en-GB" sz="887">
                <a:solidFill>
                  <a:schemeClr val="lt1"/>
                </a:solidFill>
              </a:rPr>
              <a:t>Technical and Scientific Institution</a:t>
            </a:r>
            <a:endParaRPr sz="761">
              <a:solidFill>
                <a:srgbClr val="FFFFFF"/>
              </a:solidFill>
            </a:endParaRPr>
          </a:p>
        </p:txBody>
      </p:sp>
      <p:cxnSp>
        <p:nvCxnSpPr>
          <p:cNvPr id="176" name="Google Shape;176;p17"/>
          <p:cNvCxnSpPr>
            <a:stCxn id="163" idx="0"/>
            <a:endCxn id="139" idx="2"/>
          </p:cNvCxnSpPr>
          <p:nvPr/>
        </p:nvCxnSpPr>
        <p:spPr>
          <a:xfrm flipH="1" rot="5400000">
            <a:off x="5100399" y="2462851"/>
            <a:ext cx="724200" cy="487200"/>
          </a:xfrm>
          <a:prstGeom prst="curvedConnector3">
            <a:avLst>
              <a:gd fmla="val 50003" name="adj1"/>
            </a:avLst>
          </a:prstGeom>
          <a:noFill/>
          <a:ln cap="flat" cmpd="sng" w="16850">
            <a:solidFill>
              <a:srgbClr val="76A5AF"/>
            </a:solidFill>
            <a:prstDash val="solid"/>
            <a:round/>
            <a:headEnd len="med" w="med" type="none"/>
            <a:tailEnd len="med" w="med" type="none"/>
          </a:ln>
        </p:spPr>
      </p:cxnSp>
      <p:cxnSp>
        <p:nvCxnSpPr>
          <p:cNvPr id="177" name="Google Shape;177;p17"/>
          <p:cNvCxnSpPr>
            <a:stCxn id="164" idx="0"/>
            <a:endCxn id="139" idx="2"/>
          </p:cNvCxnSpPr>
          <p:nvPr/>
        </p:nvCxnSpPr>
        <p:spPr>
          <a:xfrm flipH="1" rot="5400000">
            <a:off x="5263519" y="2299651"/>
            <a:ext cx="724200" cy="813600"/>
          </a:xfrm>
          <a:prstGeom prst="curvedConnector3">
            <a:avLst>
              <a:gd fmla="val 50003" name="adj1"/>
            </a:avLst>
          </a:prstGeom>
          <a:noFill/>
          <a:ln cap="flat" cmpd="sng" w="16850">
            <a:solidFill>
              <a:srgbClr val="76A5AF"/>
            </a:solidFill>
            <a:prstDash val="solid"/>
            <a:round/>
            <a:headEnd len="med" w="med" type="none"/>
            <a:tailEnd len="med" w="med" type="none"/>
          </a:ln>
        </p:spPr>
      </p:cxnSp>
      <p:cxnSp>
        <p:nvCxnSpPr>
          <p:cNvPr id="178" name="Google Shape;178;p17"/>
          <p:cNvCxnSpPr>
            <a:stCxn id="165" idx="0"/>
            <a:endCxn id="139" idx="2"/>
          </p:cNvCxnSpPr>
          <p:nvPr/>
        </p:nvCxnSpPr>
        <p:spPr>
          <a:xfrm flipH="1" rot="5400000">
            <a:off x="5426638" y="2136451"/>
            <a:ext cx="724200" cy="1140000"/>
          </a:xfrm>
          <a:prstGeom prst="curvedConnector3">
            <a:avLst>
              <a:gd fmla="val 50003" name="adj1"/>
            </a:avLst>
          </a:prstGeom>
          <a:noFill/>
          <a:ln cap="flat" cmpd="sng" w="16850">
            <a:solidFill>
              <a:srgbClr val="76A5AF"/>
            </a:solidFill>
            <a:prstDash val="solid"/>
            <a:round/>
            <a:headEnd len="med" w="med" type="none"/>
            <a:tailEnd len="med" w="med" type="none"/>
          </a:ln>
        </p:spPr>
      </p:cxnSp>
      <p:cxnSp>
        <p:nvCxnSpPr>
          <p:cNvPr id="179" name="Google Shape;179;p17"/>
          <p:cNvCxnSpPr>
            <a:stCxn id="166" idx="0"/>
            <a:endCxn id="139" idx="2"/>
          </p:cNvCxnSpPr>
          <p:nvPr/>
        </p:nvCxnSpPr>
        <p:spPr>
          <a:xfrm flipH="1" rot="5400000">
            <a:off x="5589907" y="1973401"/>
            <a:ext cx="724200" cy="1466100"/>
          </a:xfrm>
          <a:prstGeom prst="curvedConnector3">
            <a:avLst>
              <a:gd fmla="val 50003" name="adj1"/>
            </a:avLst>
          </a:prstGeom>
          <a:noFill/>
          <a:ln cap="flat" cmpd="sng" w="16850">
            <a:solidFill>
              <a:srgbClr val="76A5AF"/>
            </a:solidFill>
            <a:prstDash val="solid"/>
            <a:round/>
            <a:headEnd len="med" w="med" type="none"/>
            <a:tailEnd len="med" w="med" type="none"/>
          </a:ln>
        </p:spPr>
      </p:cxnSp>
      <p:cxnSp>
        <p:nvCxnSpPr>
          <p:cNvPr id="180" name="Google Shape;180;p17"/>
          <p:cNvCxnSpPr>
            <a:stCxn id="167" idx="0"/>
            <a:endCxn id="139" idx="2"/>
          </p:cNvCxnSpPr>
          <p:nvPr/>
        </p:nvCxnSpPr>
        <p:spPr>
          <a:xfrm flipH="1" rot="5400000">
            <a:off x="5753026" y="1810266"/>
            <a:ext cx="724200" cy="1792500"/>
          </a:xfrm>
          <a:prstGeom prst="curvedConnector3">
            <a:avLst>
              <a:gd fmla="val 50008" name="adj1"/>
            </a:avLst>
          </a:prstGeom>
          <a:noFill/>
          <a:ln cap="flat" cmpd="sng" w="16850">
            <a:solidFill>
              <a:srgbClr val="76A5AF"/>
            </a:solidFill>
            <a:prstDash val="solid"/>
            <a:round/>
            <a:headEnd len="med" w="med" type="none"/>
            <a:tailEnd len="med" w="med" type="none"/>
          </a:ln>
        </p:spPr>
      </p:cxnSp>
      <p:cxnSp>
        <p:nvCxnSpPr>
          <p:cNvPr id="181" name="Google Shape;181;p17"/>
          <p:cNvCxnSpPr>
            <a:stCxn id="168" idx="0"/>
            <a:endCxn id="139" idx="2"/>
          </p:cNvCxnSpPr>
          <p:nvPr/>
        </p:nvCxnSpPr>
        <p:spPr>
          <a:xfrm flipH="1" rot="5400000">
            <a:off x="5916146" y="1647066"/>
            <a:ext cx="724200" cy="2118900"/>
          </a:xfrm>
          <a:prstGeom prst="curvedConnector3">
            <a:avLst>
              <a:gd fmla="val 50008" name="adj1"/>
            </a:avLst>
          </a:prstGeom>
          <a:noFill/>
          <a:ln cap="flat" cmpd="sng" w="16850">
            <a:solidFill>
              <a:srgbClr val="76A5AF"/>
            </a:solidFill>
            <a:prstDash val="solid"/>
            <a:round/>
            <a:headEnd len="med" w="med" type="none"/>
            <a:tailEnd len="med" w="med" type="none"/>
          </a:ln>
        </p:spPr>
      </p:cxnSp>
      <p:cxnSp>
        <p:nvCxnSpPr>
          <p:cNvPr id="182" name="Google Shape;182;p17"/>
          <p:cNvCxnSpPr>
            <a:stCxn id="169" idx="0"/>
            <a:endCxn id="139" idx="2"/>
          </p:cNvCxnSpPr>
          <p:nvPr/>
        </p:nvCxnSpPr>
        <p:spPr>
          <a:xfrm flipH="1" rot="5400000">
            <a:off x="6079415" y="1484016"/>
            <a:ext cx="724200" cy="2445000"/>
          </a:xfrm>
          <a:prstGeom prst="curvedConnector3">
            <a:avLst>
              <a:gd fmla="val 50008" name="adj1"/>
            </a:avLst>
          </a:prstGeom>
          <a:noFill/>
          <a:ln cap="flat" cmpd="sng" w="16850">
            <a:solidFill>
              <a:srgbClr val="76A5AF"/>
            </a:solidFill>
            <a:prstDash val="solid"/>
            <a:round/>
            <a:headEnd len="med" w="med" type="none"/>
            <a:tailEnd len="med" w="med" type="none"/>
          </a:ln>
        </p:spPr>
      </p:cxnSp>
      <p:cxnSp>
        <p:nvCxnSpPr>
          <p:cNvPr id="183" name="Google Shape;183;p17"/>
          <p:cNvCxnSpPr>
            <a:stCxn id="170" idx="0"/>
            <a:endCxn id="139" idx="2"/>
          </p:cNvCxnSpPr>
          <p:nvPr/>
        </p:nvCxnSpPr>
        <p:spPr>
          <a:xfrm flipH="1" rot="5400000">
            <a:off x="6242534" y="1320816"/>
            <a:ext cx="724200" cy="2771400"/>
          </a:xfrm>
          <a:prstGeom prst="curvedConnector3">
            <a:avLst>
              <a:gd fmla="val 50008" name="adj1"/>
            </a:avLst>
          </a:prstGeom>
          <a:noFill/>
          <a:ln cap="flat" cmpd="sng" w="16850">
            <a:solidFill>
              <a:srgbClr val="76A5AF"/>
            </a:solidFill>
            <a:prstDash val="solid"/>
            <a:round/>
            <a:headEnd len="med" w="med" type="none"/>
            <a:tailEnd len="med" w="med" type="none"/>
          </a:ln>
        </p:spPr>
      </p:cxnSp>
      <p:cxnSp>
        <p:nvCxnSpPr>
          <p:cNvPr id="184" name="Google Shape;184;p17"/>
          <p:cNvCxnSpPr>
            <a:stCxn id="171" idx="0"/>
            <a:endCxn id="139" idx="2"/>
          </p:cNvCxnSpPr>
          <p:nvPr/>
        </p:nvCxnSpPr>
        <p:spPr>
          <a:xfrm flipH="1" rot="5400000">
            <a:off x="6405654" y="1157616"/>
            <a:ext cx="724200" cy="3097800"/>
          </a:xfrm>
          <a:prstGeom prst="curvedConnector3">
            <a:avLst>
              <a:gd fmla="val 50008" name="adj1"/>
            </a:avLst>
          </a:prstGeom>
          <a:noFill/>
          <a:ln cap="flat" cmpd="sng" w="16850">
            <a:solidFill>
              <a:srgbClr val="76A5AF"/>
            </a:solidFill>
            <a:prstDash val="solid"/>
            <a:round/>
            <a:headEnd len="med" w="med" type="none"/>
            <a:tailEnd len="med" w="med" type="none"/>
          </a:ln>
        </p:spPr>
      </p:cxnSp>
      <p:sp>
        <p:nvSpPr>
          <p:cNvPr id="185" name="Google Shape;185;p17"/>
          <p:cNvSpPr txBox="1"/>
          <p:nvPr/>
        </p:nvSpPr>
        <p:spPr>
          <a:xfrm>
            <a:off x="4897957" y="1311331"/>
            <a:ext cx="637500" cy="345600"/>
          </a:xfrm>
          <a:prstGeom prst="rect">
            <a:avLst/>
          </a:prstGeom>
          <a:noFill/>
          <a:ln>
            <a:noFill/>
          </a:ln>
        </p:spPr>
        <p:txBody>
          <a:bodyPr anchorCtr="0" anchor="t" bIns="80875" lIns="80875" spcFirstLastPara="1" rIns="80875" wrap="square" tIns="80875">
            <a:spAutoFit/>
          </a:bodyPr>
          <a:lstStyle/>
          <a:p>
            <a:pPr indent="0" lvl="0" marL="0" rtl="0" algn="ctr">
              <a:spcBef>
                <a:spcPts val="0"/>
              </a:spcBef>
              <a:spcAft>
                <a:spcPts val="0"/>
              </a:spcAft>
              <a:buNone/>
            </a:pPr>
            <a:r>
              <a:rPr lang="en-GB" sz="1183">
                <a:solidFill>
                  <a:srgbClr val="134F5C"/>
                </a:solidFill>
                <a:latin typeface="Roboto"/>
                <a:ea typeface="Roboto"/>
                <a:cs typeface="Roboto"/>
                <a:sym typeface="Roboto"/>
              </a:rPr>
              <a:t>&amp;</a:t>
            </a:r>
            <a:endParaRPr sz="1239">
              <a:solidFill>
                <a:srgbClr val="134F5C"/>
              </a:solidFill>
            </a:endParaRPr>
          </a:p>
        </p:txBody>
      </p:sp>
      <p:sp>
        <p:nvSpPr>
          <p:cNvPr id="186" name="Google Shape;186;p17"/>
          <p:cNvSpPr/>
          <p:nvPr/>
        </p:nvSpPr>
        <p:spPr>
          <a:xfrm>
            <a:off x="4239976" y="2205007"/>
            <a:ext cx="1957800" cy="532800"/>
          </a:xfrm>
          <a:prstGeom prst="roundRect">
            <a:avLst>
              <a:gd fmla="val 16667" name="adj"/>
            </a:avLst>
          </a:prstGeom>
          <a:solidFill>
            <a:srgbClr val="76A5AF"/>
          </a:solidFill>
          <a:ln cap="flat" cmpd="sng" w="9525">
            <a:solidFill>
              <a:srgbClr val="76A5AF"/>
            </a:solidFill>
            <a:prstDash val="solid"/>
            <a:round/>
            <a:headEnd len="sm" w="sm" type="none"/>
            <a:tailEnd len="sm" w="sm" type="none"/>
          </a:ln>
        </p:spPr>
        <p:txBody>
          <a:bodyPr anchorCtr="0" anchor="ctr" bIns="19075" lIns="38175" spcFirstLastPara="1" rIns="38175" wrap="square" tIns="19075">
            <a:noAutofit/>
          </a:bodyPr>
          <a:lstStyle/>
          <a:p>
            <a:pPr indent="0" lvl="0" marL="0" rtl="0" algn="ctr">
              <a:spcBef>
                <a:spcPts val="0"/>
              </a:spcBef>
              <a:spcAft>
                <a:spcPts val="0"/>
              </a:spcAft>
              <a:buSzPts val="835"/>
              <a:buNone/>
            </a:pPr>
            <a:r>
              <a:rPr lang="en-GB">
                <a:solidFill>
                  <a:schemeClr val="lt1"/>
                </a:solidFill>
                <a:latin typeface="Roboto"/>
                <a:ea typeface="Roboto"/>
                <a:cs typeface="Roboto"/>
                <a:sym typeface="Roboto"/>
              </a:rPr>
              <a:t>Regional Institutions</a:t>
            </a:r>
            <a:endParaRPr>
              <a:solidFill>
                <a:srgbClr val="FFFFFF"/>
              </a:solidFill>
            </a:endParaRPr>
          </a:p>
        </p:txBody>
      </p:sp>
      <p:cxnSp>
        <p:nvCxnSpPr>
          <p:cNvPr id="187" name="Google Shape;187;p17"/>
          <p:cNvCxnSpPr>
            <a:stCxn id="186" idx="0"/>
            <a:endCxn id="140" idx="2"/>
          </p:cNvCxnSpPr>
          <p:nvPr/>
        </p:nvCxnSpPr>
        <p:spPr>
          <a:xfrm flipH="1" rot="5400000">
            <a:off x="4186726" y="1172857"/>
            <a:ext cx="330600" cy="1733700"/>
          </a:xfrm>
          <a:prstGeom prst="bentConnector3">
            <a:avLst>
              <a:gd fmla="val 49995" name="adj1"/>
            </a:avLst>
          </a:prstGeom>
          <a:noFill/>
          <a:ln cap="flat" cmpd="sng" w="16850">
            <a:solidFill>
              <a:srgbClr val="45818E"/>
            </a:solidFill>
            <a:prstDash val="solid"/>
            <a:round/>
            <a:headEnd len="med" w="med" type="none"/>
            <a:tailEnd len="med" w="med" type="none"/>
          </a:ln>
        </p:spPr>
      </p:cxnSp>
      <p:cxnSp>
        <p:nvCxnSpPr>
          <p:cNvPr id="188" name="Google Shape;188;p17"/>
          <p:cNvCxnSpPr>
            <a:stCxn id="186" idx="0"/>
            <a:endCxn id="175" idx="2"/>
          </p:cNvCxnSpPr>
          <p:nvPr/>
        </p:nvCxnSpPr>
        <p:spPr>
          <a:xfrm rot="-5400000">
            <a:off x="5918176" y="1175107"/>
            <a:ext cx="330600" cy="1729200"/>
          </a:xfrm>
          <a:prstGeom prst="bentConnector3">
            <a:avLst>
              <a:gd fmla="val 49995" name="adj1"/>
            </a:avLst>
          </a:prstGeom>
          <a:noFill/>
          <a:ln cap="flat" cmpd="sng" w="16850">
            <a:solidFill>
              <a:srgbClr val="45818E"/>
            </a:solidFill>
            <a:prstDash val="solid"/>
            <a:round/>
            <a:headEnd len="med" w="med" type="none"/>
            <a:tailEnd len="med" w="med" type="none"/>
          </a:ln>
        </p:spPr>
      </p:cxnSp>
      <p:sp>
        <p:nvSpPr>
          <p:cNvPr id="189" name="Google Shape;189;p17"/>
          <p:cNvSpPr/>
          <p:nvPr/>
        </p:nvSpPr>
        <p:spPr>
          <a:xfrm rot="-5400000">
            <a:off x="921953" y="3913855"/>
            <a:ext cx="1055400" cy="509400"/>
          </a:xfrm>
          <a:prstGeom prst="roundRect">
            <a:avLst>
              <a:gd fmla="val 16667" name="adj"/>
            </a:avLst>
          </a:prstGeom>
          <a:solidFill>
            <a:srgbClr val="D0E0E3">
              <a:alpha val="59490"/>
            </a:srgbClr>
          </a:solidFill>
          <a:ln>
            <a:noFill/>
          </a:ln>
        </p:spPr>
        <p:txBody>
          <a:bodyPr anchorCtr="0" anchor="ctr" bIns="19075" lIns="38175" spcFirstLastPara="1" rIns="38175" wrap="square" tIns="19075">
            <a:noAutofit/>
          </a:bodyPr>
          <a:lstStyle/>
          <a:p>
            <a:pPr indent="0" lvl="0" marL="0" rtl="0" algn="ctr">
              <a:spcBef>
                <a:spcPts val="0"/>
              </a:spcBef>
              <a:spcAft>
                <a:spcPts val="0"/>
              </a:spcAft>
              <a:buSzPts val="2453"/>
              <a:buNone/>
            </a:pPr>
            <a:r>
              <a:rPr b="1" lang="en-GB" sz="1200">
                <a:solidFill>
                  <a:srgbClr val="134F5C"/>
                </a:solidFill>
                <a:latin typeface="Montserrat"/>
                <a:ea typeface="Montserrat"/>
                <a:cs typeface="Montserrat"/>
                <a:sym typeface="Montserrat"/>
              </a:rPr>
              <a:t>Level 3</a:t>
            </a:r>
            <a:endParaRPr sz="1200">
              <a:solidFill>
                <a:srgbClr val="134F5C"/>
              </a:solidFill>
            </a:endParaRPr>
          </a:p>
        </p:txBody>
      </p:sp>
      <p:sp>
        <p:nvSpPr>
          <p:cNvPr id="190" name="Google Shape;190;p17"/>
          <p:cNvSpPr/>
          <p:nvPr/>
        </p:nvSpPr>
        <p:spPr>
          <a:xfrm>
            <a:off x="3981202" y="3631616"/>
            <a:ext cx="2272200" cy="1074000"/>
          </a:xfrm>
          <a:prstGeom prst="roundRect">
            <a:avLst>
              <a:gd fmla="val 16667" name="adj"/>
            </a:avLst>
          </a:prstGeom>
          <a:solidFill>
            <a:srgbClr val="A2C4C9"/>
          </a:solidFill>
          <a:ln>
            <a:noFill/>
          </a:ln>
        </p:spPr>
        <p:txBody>
          <a:bodyPr anchorCtr="0" anchor="ctr" bIns="19075" lIns="38175" spcFirstLastPara="1" rIns="38175" wrap="square" tIns="19075">
            <a:noAutofit/>
          </a:bodyPr>
          <a:lstStyle/>
          <a:p>
            <a:pPr indent="0" lvl="0" marL="0" rtl="0" algn="ctr">
              <a:spcBef>
                <a:spcPts val="0"/>
              </a:spcBef>
              <a:spcAft>
                <a:spcPts val="0"/>
              </a:spcAft>
              <a:buSzPts val="835"/>
              <a:buNone/>
            </a:pPr>
            <a:r>
              <a:rPr lang="en-GB">
                <a:solidFill>
                  <a:schemeClr val="lt1"/>
                </a:solidFill>
                <a:latin typeface="Roboto"/>
                <a:ea typeface="Roboto"/>
                <a:cs typeface="Roboto"/>
                <a:sym typeface="Roboto"/>
              </a:rPr>
              <a:t>Local Health Authorities &amp; Hospitals</a:t>
            </a:r>
            <a:endParaRPr>
              <a:solidFill>
                <a:schemeClr val="lt1"/>
              </a:solidFill>
              <a:latin typeface="Roboto"/>
              <a:ea typeface="Roboto"/>
              <a:cs typeface="Roboto"/>
              <a:sym typeface="Roboto"/>
            </a:endParaRPr>
          </a:p>
          <a:p>
            <a:pPr indent="0" lvl="0" marL="0" rtl="0" algn="ctr">
              <a:spcBef>
                <a:spcPts val="0"/>
              </a:spcBef>
              <a:spcAft>
                <a:spcPts val="0"/>
              </a:spcAft>
              <a:buClr>
                <a:schemeClr val="dk1"/>
              </a:buClr>
              <a:buSzPts val="835"/>
              <a:buFont typeface="Arial"/>
              <a:buNone/>
            </a:pPr>
            <a:r>
              <a:rPr i="1" lang="en-GB" sz="710">
                <a:solidFill>
                  <a:schemeClr val="lt1"/>
                </a:solidFill>
                <a:latin typeface="Roboto"/>
                <a:ea typeface="Roboto"/>
                <a:cs typeface="Roboto"/>
                <a:sym typeface="Roboto"/>
              </a:rPr>
              <a:t>(Aziende Sanitarie Locali, ASL; </a:t>
            </a:r>
            <a:br>
              <a:rPr i="1" lang="en-GB" sz="710">
                <a:solidFill>
                  <a:schemeClr val="lt1"/>
                </a:solidFill>
                <a:latin typeface="Roboto"/>
                <a:ea typeface="Roboto"/>
                <a:cs typeface="Roboto"/>
                <a:sym typeface="Roboto"/>
              </a:rPr>
            </a:br>
            <a:r>
              <a:rPr i="1" lang="en-GB" sz="710">
                <a:solidFill>
                  <a:schemeClr val="lt1"/>
                </a:solidFill>
                <a:latin typeface="Roboto"/>
                <a:ea typeface="Roboto"/>
                <a:cs typeface="Roboto"/>
                <a:sym typeface="Roboto"/>
              </a:rPr>
              <a:t>Aziende Ospedaliere)</a:t>
            </a:r>
            <a:endParaRPr sz="1183">
              <a:solidFill>
                <a:schemeClr val="lt1"/>
              </a:solidFill>
              <a:latin typeface="Roboto"/>
              <a:ea typeface="Roboto"/>
              <a:cs typeface="Roboto"/>
              <a:sym typeface="Roboto"/>
            </a:endParaRPr>
          </a:p>
        </p:txBody>
      </p:sp>
      <p:sp>
        <p:nvSpPr>
          <p:cNvPr id="191" name="Google Shape;191;p17"/>
          <p:cNvSpPr/>
          <p:nvPr/>
        </p:nvSpPr>
        <p:spPr>
          <a:xfrm>
            <a:off x="7101397" y="4462074"/>
            <a:ext cx="96000" cy="84900"/>
          </a:xfrm>
          <a:prstGeom prst="ellipse">
            <a:avLst/>
          </a:prstGeom>
          <a:solidFill>
            <a:srgbClr val="A2C4C9"/>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sp>
        <p:nvSpPr>
          <p:cNvPr id="192" name="Google Shape;192;p17"/>
          <p:cNvSpPr/>
          <p:nvPr/>
        </p:nvSpPr>
        <p:spPr>
          <a:xfrm>
            <a:off x="7225208" y="4027246"/>
            <a:ext cx="225000" cy="198600"/>
          </a:xfrm>
          <a:prstGeom prst="ellipse">
            <a:avLst/>
          </a:prstGeom>
          <a:solidFill>
            <a:srgbClr val="A2C4C9"/>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sp>
        <p:nvSpPr>
          <p:cNvPr id="193" name="Google Shape;193;p17"/>
          <p:cNvSpPr/>
          <p:nvPr/>
        </p:nvSpPr>
        <p:spPr>
          <a:xfrm>
            <a:off x="6689187" y="3934447"/>
            <a:ext cx="325500" cy="287100"/>
          </a:xfrm>
          <a:prstGeom prst="ellipse">
            <a:avLst/>
          </a:prstGeom>
          <a:solidFill>
            <a:srgbClr val="A2C4C9"/>
          </a:solidFill>
          <a:ln>
            <a:noFill/>
          </a:ln>
        </p:spPr>
        <p:txBody>
          <a:bodyPr anchorCtr="0" anchor="ctr" bIns="80875" lIns="80875" spcFirstLastPara="1" rIns="80875" wrap="square" tIns="80875">
            <a:noAutofit/>
          </a:bodyPr>
          <a:lstStyle/>
          <a:p>
            <a:pPr indent="0" lvl="0" marL="0" rtl="0" algn="ctr">
              <a:spcBef>
                <a:spcPts val="0"/>
              </a:spcBef>
              <a:spcAft>
                <a:spcPts val="0"/>
              </a:spcAft>
              <a:buClr>
                <a:schemeClr val="dk1"/>
              </a:buClr>
              <a:buSzPts val="835"/>
              <a:buFont typeface="Arial"/>
              <a:buNone/>
            </a:pPr>
            <a:r>
              <a:t/>
            </a:r>
            <a:endParaRPr sz="1239"/>
          </a:p>
        </p:txBody>
      </p:sp>
      <p:sp>
        <p:nvSpPr>
          <p:cNvPr id="194" name="Google Shape;194;p17"/>
          <p:cNvSpPr/>
          <p:nvPr/>
        </p:nvSpPr>
        <p:spPr>
          <a:xfrm>
            <a:off x="6622692" y="3831974"/>
            <a:ext cx="147900" cy="130800"/>
          </a:xfrm>
          <a:prstGeom prst="ellipse">
            <a:avLst/>
          </a:prstGeom>
          <a:solidFill>
            <a:srgbClr val="A2C4C9"/>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cxnSp>
        <p:nvCxnSpPr>
          <p:cNvPr id="195" name="Google Shape;195;p17"/>
          <p:cNvCxnSpPr>
            <a:stCxn id="167" idx="2"/>
            <a:endCxn id="191" idx="0"/>
          </p:cNvCxnSpPr>
          <p:nvPr/>
        </p:nvCxnSpPr>
        <p:spPr>
          <a:xfrm flipH="1" rot="-5400000">
            <a:off x="6558826" y="3871566"/>
            <a:ext cx="1043100" cy="138000"/>
          </a:xfrm>
          <a:prstGeom prst="curvedConnector3">
            <a:avLst>
              <a:gd fmla="val 49998" name="adj1"/>
            </a:avLst>
          </a:prstGeom>
          <a:noFill/>
          <a:ln cap="flat" cmpd="sng" w="8425">
            <a:solidFill>
              <a:srgbClr val="A2C4C9"/>
            </a:solidFill>
            <a:prstDash val="solid"/>
            <a:round/>
            <a:headEnd len="med" w="med" type="none"/>
            <a:tailEnd len="med" w="med" type="none"/>
          </a:ln>
        </p:spPr>
      </p:cxnSp>
      <p:cxnSp>
        <p:nvCxnSpPr>
          <p:cNvPr id="196" name="Google Shape;196;p17"/>
          <p:cNvCxnSpPr>
            <a:stCxn id="167" idx="2"/>
            <a:endCxn id="193" idx="0"/>
          </p:cNvCxnSpPr>
          <p:nvPr/>
        </p:nvCxnSpPr>
        <p:spPr>
          <a:xfrm rot="5400000">
            <a:off x="6674026" y="3597066"/>
            <a:ext cx="515400" cy="159300"/>
          </a:xfrm>
          <a:prstGeom prst="curvedConnector3">
            <a:avLst>
              <a:gd fmla="val 50003" name="adj1"/>
            </a:avLst>
          </a:prstGeom>
          <a:noFill/>
          <a:ln cap="flat" cmpd="sng" w="8425">
            <a:solidFill>
              <a:srgbClr val="A2C4C9"/>
            </a:solidFill>
            <a:prstDash val="solid"/>
            <a:round/>
            <a:headEnd len="med" w="med" type="none"/>
            <a:tailEnd len="med" w="med" type="none"/>
          </a:ln>
        </p:spPr>
      </p:cxnSp>
      <p:cxnSp>
        <p:nvCxnSpPr>
          <p:cNvPr id="197" name="Google Shape;197;p17"/>
          <p:cNvCxnSpPr>
            <a:stCxn id="167" idx="2"/>
            <a:endCxn id="194" idx="0"/>
          </p:cNvCxnSpPr>
          <p:nvPr/>
        </p:nvCxnSpPr>
        <p:spPr>
          <a:xfrm rot="5400000">
            <a:off x="6647476" y="3468216"/>
            <a:ext cx="413100" cy="314700"/>
          </a:xfrm>
          <a:prstGeom prst="curvedConnector3">
            <a:avLst>
              <a:gd fmla="val 49983" name="adj1"/>
            </a:avLst>
          </a:prstGeom>
          <a:noFill/>
          <a:ln cap="flat" cmpd="sng" w="8425">
            <a:solidFill>
              <a:srgbClr val="A2C4C9"/>
            </a:solidFill>
            <a:prstDash val="solid"/>
            <a:round/>
            <a:headEnd len="med" w="med" type="none"/>
            <a:tailEnd len="med" w="med" type="none"/>
          </a:ln>
        </p:spPr>
      </p:cxnSp>
      <p:cxnSp>
        <p:nvCxnSpPr>
          <p:cNvPr id="198" name="Google Shape;198;p17"/>
          <p:cNvCxnSpPr>
            <a:stCxn id="167" idx="2"/>
            <a:endCxn id="192" idx="0"/>
          </p:cNvCxnSpPr>
          <p:nvPr/>
        </p:nvCxnSpPr>
        <p:spPr>
          <a:xfrm flipH="1" rot="-5400000">
            <a:off x="6870526" y="3559866"/>
            <a:ext cx="608100" cy="326400"/>
          </a:xfrm>
          <a:prstGeom prst="curvedConnector3">
            <a:avLst>
              <a:gd fmla="val 50011" name="adj1"/>
            </a:avLst>
          </a:prstGeom>
          <a:noFill/>
          <a:ln cap="flat" cmpd="sng" w="8425">
            <a:solidFill>
              <a:srgbClr val="A2C4C9"/>
            </a:solidFill>
            <a:prstDash val="solid"/>
            <a:round/>
            <a:headEnd len="med" w="med" type="none"/>
            <a:tailEnd len="med" w="med" type="none"/>
          </a:ln>
        </p:spPr>
      </p:cxnSp>
      <p:sp>
        <p:nvSpPr>
          <p:cNvPr id="199" name="Google Shape;199;p17"/>
          <p:cNvSpPr/>
          <p:nvPr/>
        </p:nvSpPr>
        <p:spPr>
          <a:xfrm>
            <a:off x="6369549" y="3935246"/>
            <a:ext cx="219900" cy="194100"/>
          </a:xfrm>
          <a:prstGeom prst="ellipse">
            <a:avLst/>
          </a:prstGeom>
          <a:solidFill>
            <a:srgbClr val="A2C4C9"/>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cxnSp>
        <p:nvCxnSpPr>
          <p:cNvPr id="200" name="Google Shape;200;p17"/>
          <p:cNvCxnSpPr>
            <a:stCxn id="167" idx="2"/>
            <a:endCxn id="199" idx="0"/>
          </p:cNvCxnSpPr>
          <p:nvPr/>
        </p:nvCxnSpPr>
        <p:spPr>
          <a:xfrm rot="5400000">
            <a:off x="6487276" y="3411216"/>
            <a:ext cx="516300" cy="531900"/>
          </a:xfrm>
          <a:prstGeom prst="curvedConnector3">
            <a:avLst>
              <a:gd fmla="val 49993" name="adj1"/>
            </a:avLst>
          </a:prstGeom>
          <a:noFill/>
          <a:ln cap="flat" cmpd="sng" w="8425">
            <a:solidFill>
              <a:srgbClr val="A2C4C9"/>
            </a:solidFill>
            <a:prstDash val="solid"/>
            <a:round/>
            <a:headEnd len="med" w="med" type="none"/>
            <a:tailEnd len="med" w="med" type="none"/>
          </a:ln>
        </p:spPr>
      </p:cxnSp>
      <p:sp>
        <p:nvSpPr>
          <p:cNvPr id="201" name="Google Shape;201;p17"/>
          <p:cNvSpPr/>
          <p:nvPr/>
        </p:nvSpPr>
        <p:spPr>
          <a:xfrm>
            <a:off x="2091931" y="4191743"/>
            <a:ext cx="225000" cy="1986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sp>
        <p:nvSpPr>
          <p:cNvPr id="202" name="Google Shape;202;p17"/>
          <p:cNvSpPr/>
          <p:nvPr/>
        </p:nvSpPr>
        <p:spPr>
          <a:xfrm>
            <a:off x="2818824" y="4191752"/>
            <a:ext cx="225000" cy="1986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sp>
        <p:nvSpPr>
          <p:cNvPr id="203" name="Google Shape;203;p17"/>
          <p:cNvSpPr/>
          <p:nvPr/>
        </p:nvSpPr>
        <p:spPr>
          <a:xfrm>
            <a:off x="2350908" y="3863567"/>
            <a:ext cx="390300" cy="3444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sp>
        <p:nvSpPr>
          <p:cNvPr id="204" name="Google Shape;204;p17"/>
          <p:cNvSpPr/>
          <p:nvPr/>
        </p:nvSpPr>
        <p:spPr>
          <a:xfrm>
            <a:off x="1972703" y="3859742"/>
            <a:ext cx="219900" cy="1941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cxnSp>
        <p:nvCxnSpPr>
          <p:cNvPr id="205" name="Google Shape;205;p17"/>
          <p:cNvCxnSpPr>
            <a:stCxn id="147" idx="2"/>
            <a:endCxn id="203" idx="0"/>
          </p:cNvCxnSpPr>
          <p:nvPr/>
        </p:nvCxnSpPr>
        <p:spPr>
          <a:xfrm rot="5400000">
            <a:off x="2435176" y="3529629"/>
            <a:ext cx="444900" cy="223200"/>
          </a:xfrm>
          <a:prstGeom prst="curvedConnector3">
            <a:avLst>
              <a:gd fmla="val 50007" name="adj1"/>
            </a:avLst>
          </a:prstGeom>
          <a:noFill/>
          <a:ln cap="flat" cmpd="sng" w="8425">
            <a:solidFill>
              <a:srgbClr val="76A5AF"/>
            </a:solidFill>
            <a:prstDash val="solid"/>
            <a:round/>
            <a:headEnd len="med" w="med" type="none"/>
            <a:tailEnd len="med" w="med" type="none"/>
          </a:ln>
        </p:spPr>
      </p:cxnSp>
      <p:cxnSp>
        <p:nvCxnSpPr>
          <p:cNvPr id="206" name="Google Shape;206;p17"/>
          <p:cNvCxnSpPr>
            <a:stCxn id="147" idx="2"/>
            <a:endCxn id="202" idx="0"/>
          </p:cNvCxnSpPr>
          <p:nvPr/>
        </p:nvCxnSpPr>
        <p:spPr>
          <a:xfrm flipH="1" rot="-5400000">
            <a:off x="2463676" y="3724329"/>
            <a:ext cx="773100" cy="162000"/>
          </a:xfrm>
          <a:prstGeom prst="curvedConnector3">
            <a:avLst>
              <a:gd fmla="val 49997" name="adj1"/>
            </a:avLst>
          </a:prstGeom>
          <a:noFill/>
          <a:ln cap="flat" cmpd="sng" w="8425">
            <a:solidFill>
              <a:srgbClr val="76A5AF"/>
            </a:solidFill>
            <a:prstDash val="solid"/>
            <a:round/>
            <a:headEnd len="med" w="med" type="none"/>
            <a:tailEnd len="med" w="med" type="none"/>
          </a:ln>
        </p:spPr>
      </p:cxnSp>
      <p:cxnSp>
        <p:nvCxnSpPr>
          <p:cNvPr id="207" name="Google Shape;207;p17"/>
          <p:cNvCxnSpPr>
            <a:stCxn id="147" idx="2"/>
            <a:endCxn id="201" idx="0"/>
          </p:cNvCxnSpPr>
          <p:nvPr/>
        </p:nvCxnSpPr>
        <p:spPr>
          <a:xfrm rot="5400000">
            <a:off x="2100226" y="3522879"/>
            <a:ext cx="773100" cy="564900"/>
          </a:xfrm>
          <a:prstGeom prst="curvedConnector3">
            <a:avLst>
              <a:gd fmla="val 49996" name="adj1"/>
            </a:avLst>
          </a:prstGeom>
          <a:noFill/>
          <a:ln cap="flat" cmpd="sng" w="8425">
            <a:solidFill>
              <a:srgbClr val="76A5AF"/>
            </a:solidFill>
            <a:prstDash val="solid"/>
            <a:round/>
            <a:headEnd len="med" w="med" type="none"/>
            <a:tailEnd len="med" w="med" type="none"/>
          </a:ln>
        </p:spPr>
      </p:cxnSp>
      <p:cxnSp>
        <p:nvCxnSpPr>
          <p:cNvPr id="208" name="Google Shape;208;p17"/>
          <p:cNvCxnSpPr>
            <a:stCxn id="147" idx="2"/>
            <a:endCxn id="204" idx="0"/>
          </p:cNvCxnSpPr>
          <p:nvPr/>
        </p:nvCxnSpPr>
        <p:spPr>
          <a:xfrm rot="5400000">
            <a:off x="2205376" y="3295929"/>
            <a:ext cx="441000" cy="686700"/>
          </a:xfrm>
          <a:prstGeom prst="curvedConnector3">
            <a:avLst>
              <a:gd fmla="val 49994" name="adj1"/>
            </a:avLst>
          </a:prstGeom>
          <a:noFill/>
          <a:ln cap="flat" cmpd="sng" w="8425">
            <a:solidFill>
              <a:srgbClr val="76A5AF"/>
            </a:solidFill>
            <a:prstDash val="solid"/>
            <a:round/>
            <a:headEnd len="med" w="med" type="none"/>
            <a:tailEnd len="med" w="med" type="none"/>
          </a:ln>
        </p:spPr>
      </p:cxnSp>
      <p:sp>
        <p:nvSpPr>
          <p:cNvPr id="209" name="Google Shape;209;p17"/>
          <p:cNvSpPr/>
          <p:nvPr/>
        </p:nvSpPr>
        <p:spPr>
          <a:xfrm>
            <a:off x="3721987" y="4582497"/>
            <a:ext cx="91500" cy="807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sp>
        <p:nvSpPr>
          <p:cNvPr id="210" name="Google Shape;210;p17"/>
          <p:cNvSpPr/>
          <p:nvPr/>
        </p:nvSpPr>
        <p:spPr>
          <a:xfrm>
            <a:off x="3419971" y="4507026"/>
            <a:ext cx="147900" cy="1308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cxnSp>
        <p:nvCxnSpPr>
          <p:cNvPr id="211" name="Google Shape;211;p17"/>
          <p:cNvCxnSpPr>
            <a:stCxn id="157" idx="2"/>
            <a:endCxn id="210" idx="0"/>
          </p:cNvCxnSpPr>
          <p:nvPr/>
        </p:nvCxnSpPr>
        <p:spPr>
          <a:xfrm rot="5400000">
            <a:off x="3076934" y="3835629"/>
            <a:ext cx="1088100" cy="254400"/>
          </a:xfrm>
          <a:prstGeom prst="curvedConnector3">
            <a:avLst>
              <a:gd fmla="val 49997" name="adj1"/>
            </a:avLst>
          </a:prstGeom>
          <a:noFill/>
          <a:ln cap="flat" cmpd="sng" w="8425">
            <a:solidFill>
              <a:srgbClr val="76A5AF"/>
            </a:solidFill>
            <a:prstDash val="solid"/>
            <a:round/>
            <a:headEnd len="med" w="med" type="none"/>
            <a:tailEnd len="med" w="med" type="none"/>
          </a:ln>
        </p:spPr>
      </p:cxnSp>
      <p:cxnSp>
        <p:nvCxnSpPr>
          <p:cNvPr id="212" name="Google Shape;212;p17"/>
          <p:cNvCxnSpPr>
            <a:stCxn id="157" idx="2"/>
            <a:endCxn id="209" idx="0"/>
          </p:cNvCxnSpPr>
          <p:nvPr/>
        </p:nvCxnSpPr>
        <p:spPr>
          <a:xfrm flipH="1" rot="-5400000">
            <a:off x="3176084" y="3990879"/>
            <a:ext cx="1163700" cy="19500"/>
          </a:xfrm>
          <a:prstGeom prst="curvedConnector3">
            <a:avLst>
              <a:gd fmla="val 50001" name="adj1"/>
            </a:avLst>
          </a:prstGeom>
          <a:noFill/>
          <a:ln cap="flat" cmpd="sng" w="8425">
            <a:solidFill>
              <a:srgbClr val="76A5AF"/>
            </a:solidFill>
            <a:prstDash val="solid"/>
            <a:round/>
            <a:headEnd len="med" w="med" type="none"/>
            <a:tailEnd len="med" w="med" type="none"/>
          </a:ln>
        </p:spPr>
      </p:cxnSp>
      <p:sp>
        <p:nvSpPr>
          <p:cNvPr id="213" name="Google Shape;213;p17"/>
          <p:cNvSpPr/>
          <p:nvPr/>
        </p:nvSpPr>
        <p:spPr>
          <a:xfrm>
            <a:off x="3658052" y="4399298"/>
            <a:ext cx="91500" cy="80700"/>
          </a:xfrm>
          <a:prstGeom prst="ellipse">
            <a:avLst/>
          </a:prstGeom>
          <a:solidFill>
            <a:srgbClr val="76A5AF"/>
          </a:solidFill>
          <a:ln>
            <a:noFill/>
          </a:ln>
        </p:spPr>
        <p:txBody>
          <a:bodyPr anchorCtr="0" anchor="ctr" bIns="80875" lIns="80875" spcFirstLastPara="1" rIns="80875" wrap="square" tIns="80875">
            <a:noAutofit/>
          </a:bodyPr>
          <a:lstStyle/>
          <a:p>
            <a:pPr indent="0" lvl="0" marL="0" rtl="0" algn="ctr">
              <a:spcBef>
                <a:spcPts val="0"/>
              </a:spcBef>
              <a:spcAft>
                <a:spcPts val="0"/>
              </a:spcAft>
              <a:buNone/>
            </a:pPr>
            <a:r>
              <a:t/>
            </a:r>
            <a:endParaRPr sz="1239"/>
          </a:p>
        </p:txBody>
      </p:sp>
      <p:cxnSp>
        <p:nvCxnSpPr>
          <p:cNvPr id="214" name="Google Shape;214;p17"/>
          <p:cNvCxnSpPr>
            <a:stCxn id="157" idx="2"/>
            <a:endCxn id="213" idx="0"/>
          </p:cNvCxnSpPr>
          <p:nvPr/>
        </p:nvCxnSpPr>
        <p:spPr>
          <a:xfrm rot="5400000">
            <a:off x="3235784" y="3886779"/>
            <a:ext cx="980400" cy="44400"/>
          </a:xfrm>
          <a:prstGeom prst="curvedConnector3">
            <a:avLst>
              <a:gd fmla="val 49998" name="adj1"/>
            </a:avLst>
          </a:prstGeom>
          <a:noFill/>
          <a:ln cap="flat" cmpd="sng" w="8425">
            <a:solidFill>
              <a:srgbClr val="76A5AF"/>
            </a:solidFill>
            <a:prstDash val="solid"/>
            <a:round/>
            <a:headEnd len="med" w="med" type="none"/>
            <a:tailEnd len="med" w="med" type="none"/>
          </a:ln>
        </p:spPr>
      </p:cxnSp>
      <p:grpSp>
        <p:nvGrpSpPr>
          <p:cNvPr id="215" name="Google Shape;215;p17"/>
          <p:cNvGrpSpPr/>
          <p:nvPr/>
        </p:nvGrpSpPr>
        <p:grpSpPr>
          <a:xfrm>
            <a:off x="6967019" y="3522841"/>
            <a:ext cx="1951179" cy="453650"/>
            <a:chOff x="6666166" y="3784761"/>
            <a:chExt cx="2205470" cy="512773"/>
          </a:xfrm>
        </p:grpSpPr>
        <p:sp>
          <p:nvSpPr>
            <p:cNvPr id="216" name="Google Shape;216;p17"/>
            <p:cNvSpPr txBox="1"/>
            <p:nvPr/>
          </p:nvSpPr>
          <p:spPr>
            <a:xfrm>
              <a:off x="7849536" y="3784761"/>
              <a:ext cx="1022100" cy="394500"/>
            </a:xfrm>
            <a:prstGeom prst="rect">
              <a:avLst/>
            </a:prstGeom>
            <a:noFill/>
            <a:ln>
              <a:noFill/>
            </a:ln>
          </p:spPr>
          <p:txBody>
            <a:bodyPr anchorCtr="0" anchor="ctr" bIns="56175" lIns="56175" spcFirstLastPara="1" rIns="56175" wrap="square" tIns="56175">
              <a:noAutofit/>
            </a:bodyPr>
            <a:lstStyle/>
            <a:p>
              <a:pPr indent="0" lvl="0" marL="0" rtl="0" algn="l">
                <a:spcBef>
                  <a:spcPts val="0"/>
                </a:spcBef>
                <a:spcAft>
                  <a:spcPts val="0"/>
                </a:spcAft>
                <a:buNone/>
              </a:pPr>
              <a:r>
                <a:rPr b="1" lang="en-GB" sz="965">
                  <a:solidFill>
                    <a:srgbClr val="A2C4C9"/>
                  </a:solidFill>
                  <a:latin typeface="Montserrat"/>
                  <a:ea typeface="Montserrat"/>
                  <a:cs typeface="Montserrat"/>
                  <a:sym typeface="Montserrat"/>
                </a:rPr>
                <a:t>CDCD &amp; IRCCS</a:t>
              </a:r>
              <a:endParaRPr b="1" sz="965">
                <a:solidFill>
                  <a:srgbClr val="A2C4C9"/>
                </a:solidFill>
                <a:latin typeface="Montserrat"/>
                <a:ea typeface="Montserrat"/>
                <a:cs typeface="Montserrat"/>
                <a:sym typeface="Montserrat"/>
              </a:endParaRPr>
            </a:p>
          </p:txBody>
        </p:sp>
        <p:cxnSp>
          <p:nvCxnSpPr>
            <p:cNvPr id="217" name="Google Shape;217;p17"/>
            <p:cNvCxnSpPr>
              <a:stCxn id="193" idx="7"/>
              <a:endCxn id="216" idx="1"/>
            </p:cNvCxnSpPr>
            <p:nvPr/>
          </p:nvCxnSpPr>
          <p:spPr>
            <a:xfrm flipH="1" rot="10800000">
              <a:off x="6666166" y="3981934"/>
              <a:ext cx="1183500" cy="315600"/>
            </a:xfrm>
            <a:prstGeom prst="straightConnector1">
              <a:avLst/>
            </a:prstGeom>
            <a:noFill/>
            <a:ln cap="flat" cmpd="sng" w="6975">
              <a:solidFill>
                <a:srgbClr val="A2C4C9"/>
              </a:solidFill>
              <a:prstDash val="dash"/>
              <a:round/>
              <a:headEnd len="med" w="med" type="none"/>
              <a:tailEnd len="med" w="med" type="oval"/>
            </a:ln>
          </p:spPr>
        </p:cxnSp>
      </p:grpSp>
      <p:grpSp>
        <p:nvGrpSpPr>
          <p:cNvPr id="218" name="Google Shape;218;p17"/>
          <p:cNvGrpSpPr/>
          <p:nvPr/>
        </p:nvGrpSpPr>
        <p:grpSpPr>
          <a:xfrm>
            <a:off x="7450208" y="3876287"/>
            <a:ext cx="1467990" cy="250259"/>
            <a:chOff x="7212327" y="4211950"/>
            <a:chExt cx="1659309" cy="282874"/>
          </a:xfrm>
        </p:grpSpPr>
        <p:sp>
          <p:nvSpPr>
            <p:cNvPr id="219" name="Google Shape;219;p17"/>
            <p:cNvSpPr txBox="1"/>
            <p:nvPr/>
          </p:nvSpPr>
          <p:spPr>
            <a:xfrm>
              <a:off x="7849536" y="4211950"/>
              <a:ext cx="1022100" cy="244500"/>
            </a:xfrm>
            <a:prstGeom prst="rect">
              <a:avLst/>
            </a:prstGeom>
            <a:noFill/>
            <a:ln>
              <a:noFill/>
            </a:ln>
          </p:spPr>
          <p:txBody>
            <a:bodyPr anchorCtr="0" anchor="ctr" bIns="56175" lIns="56175" spcFirstLastPara="1" rIns="56175" wrap="square" tIns="56175">
              <a:noAutofit/>
            </a:bodyPr>
            <a:lstStyle/>
            <a:p>
              <a:pPr indent="0" lvl="0" marL="0" rtl="0" algn="l">
                <a:spcBef>
                  <a:spcPts val="0"/>
                </a:spcBef>
                <a:spcAft>
                  <a:spcPts val="0"/>
                </a:spcAft>
                <a:buNone/>
              </a:pPr>
              <a:r>
                <a:rPr b="1" lang="en-GB" sz="868">
                  <a:solidFill>
                    <a:srgbClr val="A2C4C9"/>
                  </a:solidFill>
                  <a:latin typeface="Montserrat"/>
                  <a:ea typeface="Montserrat"/>
                  <a:cs typeface="Montserrat"/>
                  <a:sym typeface="Montserrat"/>
                </a:rPr>
                <a:t>Day Centres</a:t>
              </a:r>
              <a:endParaRPr sz="569">
                <a:solidFill>
                  <a:srgbClr val="A2C4C9"/>
                </a:solidFill>
              </a:endParaRPr>
            </a:p>
          </p:txBody>
        </p:sp>
        <p:cxnSp>
          <p:nvCxnSpPr>
            <p:cNvPr id="220" name="Google Shape;220;p17"/>
            <p:cNvCxnSpPr>
              <a:stCxn id="192" idx="6"/>
              <a:endCxn id="219" idx="1"/>
            </p:cNvCxnSpPr>
            <p:nvPr/>
          </p:nvCxnSpPr>
          <p:spPr>
            <a:xfrm flipH="1" rot="10800000">
              <a:off x="7212327" y="4334324"/>
              <a:ext cx="637200" cy="160500"/>
            </a:xfrm>
            <a:prstGeom prst="straightConnector1">
              <a:avLst/>
            </a:prstGeom>
            <a:noFill/>
            <a:ln cap="flat" cmpd="sng" w="6975">
              <a:solidFill>
                <a:srgbClr val="A2C4C9"/>
              </a:solidFill>
              <a:prstDash val="dash"/>
              <a:round/>
              <a:headEnd len="med" w="med" type="none"/>
              <a:tailEnd len="med" w="med" type="oval"/>
            </a:ln>
          </p:spPr>
        </p:cxnSp>
      </p:grpSp>
      <p:grpSp>
        <p:nvGrpSpPr>
          <p:cNvPr id="221" name="Google Shape;221;p17"/>
          <p:cNvGrpSpPr/>
          <p:nvPr/>
        </p:nvGrpSpPr>
        <p:grpSpPr>
          <a:xfrm>
            <a:off x="7197397" y="4109240"/>
            <a:ext cx="1720801" cy="395284"/>
            <a:chOff x="6926568" y="4489144"/>
            <a:chExt cx="1945067" cy="446800"/>
          </a:xfrm>
        </p:grpSpPr>
        <p:sp>
          <p:nvSpPr>
            <p:cNvPr id="222" name="Google Shape;222;p17"/>
            <p:cNvSpPr txBox="1"/>
            <p:nvPr/>
          </p:nvSpPr>
          <p:spPr>
            <a:xfrm>
              <a:off x="7849536" y="4489144"/>
              <a:ext cx="1022100" cy="360600"/>
            </a:xfrm>
            <a:prstGeom prst="rect">
              <a:avLst/>
            </a:prstGeom>
            <a:noFill/>
            <a:ln>
              <a:noFill/>
            </a:ln>
          </p:spPr>
          <p:txBody>
            <a:bodyPr anchorCtr="0" anchor="ctr" bIns="56175" lIns="56175" spcFirstLastPara="1" rIns="56175" wrap="square" tIns="56175">
              <a:noAutofit/>
            </a:bodyPr>
            <a:lstStyle/>
            <a:p>
              <a:pPr indent="0" lvl="0" marL="0" rtl="0" algn="l">
                <a:spcBef>
                  <a:spcPts val="0"/>
                </a:spcBef>
                <a:spcAft>
                  <a:spcPts val="0"/>
                </a:spcAft>
                <a:buNone/>
              </a:pPr>
              <a:r>
                <a:rPr b="1" lang="en-GB" sz="868">
                  <a:solidFill>
                    <a:srgbClr val="A2C4C9"/>
                  </a:solidFill>
                  <a:latin typeface="Montserrat"/>
                  <a:ea typeface="Montserrat"/>
                  <a:cs typeface="Montserrat"/>
                  <a:sym typeface="Montserrat"/>
                </a:rPr>
                <a:t>Residential structures </a:t>
              </a:r>
              <a:endParaRPr sz="569">
                <a:solidFill>
                  <a:srgbClr val="A2C4C9"/>
                </a:solidFill>
              </a:endParaRPr>
            </a:p>
          </p:txBody>
        </p:sp>
        <p:cxnSp>
          <p:nvCxnSpPr>
            <p:cNvPr id="223" name="Google Shape;223;p17"/>
            <p:cNvCxnSpPr>
              <a:stCxn id="191" idx="6"/>
              <a:endCxn id="222" idx="1"/>
            </p:cNvCxnSpPr>
            <p:nvPr/>
          </p:nvCxnSpPr>
          <p:spPr>
            <a:xfrm flipH="1" rot="10800000">
              <a:off x="6926568" y="4669544"/>
              <a:ext cx="923100" cy="266400"/>
            </a:xfrm>
            <a:prstGeom prst="straightConnector1">
              <a:avLst/>
            </a:prstGeom>
            <a:noFill/>
            <a:ln cap="flat" cmpd="sng" w="6975">
              <a:solidFill>
                <a:srgbClr val="A2C4C9"/>
              </a:solidFill>
              <a:prstDash val="dash"/>
              <a:round/>
              <a:headEnd len="med" w="med" type="none"/>
              <a:tailEnd len="med" w="med" type="oval"/>
            </a:ln>
          </p:spPr>
        </p:cxnSp>
      </p:grpSp>
      <p:cxnSp>
        <p:nvCxnSpPr>
          <p:cNvPr id="224" name="Google Shape;224;p17"/>
          <p:cNvCxnSpPr>
            <a:stCxn id="203" idx="6"/>
            <a:endCxn id="202" idx="1"/>
          </p:cNvCxnSpPr>
          <p:nvPr/>
        </p:nvCxnSpPr>
        <p:spPr>
          <a:xfrm>
            <a:off x="2741208" y="4035767"/>
            <a:ext cx="110700" cy="185100"/>
          </a:xfrm>
          <a:prstGeom prst="curvedConnector2">
            <a:avLst/>
          </a:prstGeom>
          <a:noFill/>
          <a:ln cap="flat" cmpd="sng" w="16850">
            <a:solidFill>
              <a:srgbClr val="F1C232"/>
            </a:solidFill>
            <a:prstDash val="dot"/>
            <a:round/>
            <a:headEnd len="med" w="med" type="none"/>
            <a:tailEnd len="med" w="med" type="none"/>
          </a:ln>
        </p:spPr>
      </p:cxnSp>
      <p:cxnSp>
        <p:nvCxnSpPr>
          <p:cNvPr id="225" name="Google Shape;225;p17"/>
          <p:cNvCxnSpPr>
            <a:stCxn id="202" idx="3"/>
            <a:endCxn id="201" idx="6"/>
          </p:cNvCxnSpPr>
          <p:nvPr/>
        </p:nvCxnSpPr>
        <p:spPr>
          <a:xfrm flipH="1" rot="5400000">
            <a:off x="2549224" y="4058717"/>
            <a:ext cx="70200" cy="534900"/>
          </a:xfrm>
          <a:prstGeom prst="curvedConnector4">
            <a:avLst>
              <a:gd fmla="val -281301" name="adj1"/>
              <a:gd fmla="val 69218" name="adj2"/>
            </a:avLst>
          </a:prstGeom>
          <a:noFill/>
          <a:ln cap="flat" cmpd="sng" w="16850">
            <a:solidFill>
              <a:srgbClr val="F1C232"/>
            </a:solidFill>
            <a:prstDash val="dot"/>
            <a:round/>
            <a:headEnd len="med" w="med" type="none"/>
            <a:tailEnd len="med" w="med" type="none"/>
          </a:ln>
        </p:spPr>
      </p:cxnSp>
      <p:cxnSp>
        <p:nvCxnSpPr>
          <p:cNvPr id="226" name="Google Shape;226;p17"/>
          <p:cNvCxnSpPr>
            <a:stCxn id="202" idx="2"/>
            <a:endCxn id="204" idx="6"/>
          </p:cNvCxnSpPr>
          <p:nvPr/>
        </p:nvCxnSpPr>
        <p:spPr>
          <a:xfrm rot="10800000">
            <a:off x="2192724" y="3956852"/>
            <a:ext cx="626100" cy="334200"/>
          </a:xfrm>
          <a:prstGeom prst="curvedConnector3">
            <a:avLst>
              <a:gd fmla="val 50003" name="adj1"/>
            </a:avLst>
          </a:prstGeom>
          <a:noFill/>
          <a:ln cap="flat" cmpd="sng" w="16850">
            <a:solidFill>
              <a:srgbClr val="F1C232"/>
            </a:solidFill>
            <a:prstDash val="dot"/>
            <a:round/>
            <a:headEnd len="med" w="med" type="none"/>
            <a:tailEnd len="med" w="med" type="none"/>
          </a:ln>
        </p:spPr>
      </p:cxnSp>
      <p:cxnSp>
        <p:nvCxnSpPr>
          <p:cNvPr id="227" name="Google Shape;227;p17"/>
          <p:cNvCxnSpPr>
            <a:stCxn id="201" idx="0"/>
            <a:endCxn id="204" idx="2"/>
          </p:cNvCxnSpPr>
          <p:nvPr/>
        </p:nvCxnSpPr>
        <p:spPr>
          <a:xfrm flipH="1" rot="5400000">
            <a:off x="1971181" y="3958493"/>
            <a:ext cx="234900" cy="231600"/>
          </a:xfrm>
          <a:prstGeom prst="curvedConnector4">
            <a:avLst>
              <a:gd fmla="val 29376" name="adj1"/>
              <a:gd fmla="val 190789" name="adj2"/>
            </a:avLst>
          </a:prstGeom>
          <a:noFill/>
          <a:ln cap="flat" cmpd="sng" w="16850">
            <a:solidFill>
              <a:srgbClr val="F1C232"/>
            </a:solidFill>
            <a:prstDash val="dot"/>
            <a:round/>
            <a:headEnd len="med" w="med" type="none"/>
            <a:tailEnd len="med" w="med" type="none"/>
          </a:ln>
        </p:spPr>
      </p:cxnSp>
      <p:cxnSp>
        <p:nvCxnSpPr>
          <p:cNvPr id="228" name="Google Shape;228;p17"/>
          <p:cNvCxnSpPr>
            <a:stCxn id="201" idx="2"/>
            <a:endCxn id="203" idx="0"/>
          </p:cNvCxnSpPr>
          <p:nvPr/>
        </p:nvCxnSpPr>
        <p:spPr>
          <a:xfrm flipH="1" rot="10800000">
            <a:off x="2091931" y="3863543"/>
            <a:ext cx="454200" cy="427500"/>
          </a:xfrm>
          <a:prstGeom prst="curvedConnector4">
            <a:avLst>
              <a:gd fmla="val -46391" name="adj1"/>
              <a:gd fmla="val 149274" name="adj2"/>
            </a:avLst>
          </a:prstGeom>
          <a:noFill/>
          <a:ln cap="flat" cmpd="sng" w="16850">
            <a:solidFill>
              <a:srgbClr val="F1C232"/>
            </a:solidFill>
            <a:prstDash val="dot"/>
            <a:round/>
            <a:headEnd len="med" w="med" type="none"/>
            <a:tailEnd len="med" w="med" type="none"/>
          </a:ln>
        </p:spPr>
      </p:cxnSp>
      <p:cxnSp>
        <p:nvCxnSpPr>
          <p:cNvPr id="229" name="Google Shape;229;p17"/>
          <p:cNvCxnSpPr>
            <a:stCxn id="210" idx="4"/>
            <a:endCxn id="209" idx="5"/>
          </p:cNvCxnSpPr>
          <p:nvPr/>
        </p:nvCxnSpPr>
        <p:spPr>
          <a:xfrm flipH="1" rot="-5400000">
            <a:off x="3640321" y="4491426"/>
            <a:ext cx="13500" cy="306300"/>
          </a:xfrm>
          <a:prstGeom prst="curvedConnector3">
            <a:avLst>
              <a:gd fmla="val 1219530" name="adj1"/>
            </a:avLst>
          </a:prstGeom>
          <a:noFill/>
          <a:ln cap="flat" cmpd="sng" w="16850">
            <a:solidFill>
              <a:srgbClr val="F1C232"/>
            </a:solidFill>
            <a:prstDash val="dot"/>
            <a:round/>
            <a:headEnd len="med" w="med" type="none"/>
            <a:tailEnd len="med" w="med" type="none"/>
          </a:ln>
        </p:spPr>
      </p:cxnSp>
      <p:cxnSp>
        <p:nvCxnSpPr>
          <p:cNvPr id="230" name="Google Shape;230;p17"/>
          <p:cNvCxnSpPr>
            <a:stCxn id="213" idx="3"/>
            <a:endCxn id="210" idx="0"/>
          </p:cNvCxnSpPr>
          <p:nvPr/>
        </p:nvCxnSpPr>
        <p:spPr>
          <a:xfrm rot="5400000">
            <a:off x="3563302" y="4398730"/>
            <a:ext cx="38700" cy="177600"/>
          </a:xfrm>
          <a:prstGeom prst="curvedConnector3">
            <a:avLst>
              <a:gd fmla="val 65395" name="adj1"/>
            </a:avLst>
          </a:prstGeom>
          <a:noFill/>
          <a:ln cap="flat" cmpd="sng" w="16850">
            <a:solidFill>
              <a:srgbClr val="F1C232"/>
            </a:solidFill>
            <a:prstDash val="dot"/>
            <a:round/>
            <a:headEnd len="med" w="med" type="none"/>
            <a:tailEnd len="med" w="med" type="none"/>
          </a:ln>
        </p:spPr>
      </p:cxnSp>
      <p:cxnSp>
        <p:nvCxnSpPr>
          <p:cNvPr id="231" name="Google Shape;231;p17"/>
          <p:cNvCxnSpPr>
            <a:stCxn id="199" idx="3"/>
            <a:endCxn id="193" idx="5"/>
          </p:cNvCxnSpPr>
          <p:nvPr/>
        </p:nvCxnSpPr>
        <p:spPr>
          <a:xfrm flipH="1" rot="-5400000">
            <a:off x="6645052" y="3857620"/>
            <a:ext cx="78600" cy="565200"/>
          </a:xfrm>
          <a:prstGeom prst="curvedConnector3">
            <a:avLst>
              <a:gd fmla="val 353370" name="adj1"/>
            </a:avLst>
          </a:prstGeom>
          <a:noFill/>
          <a:ln cap="flat" cmpd="sng" w="16850">
            <a:solidFill>
              <a:srgbClr val="F1C232"/>
            </a:solidFill>
            <a:prstDash val="dot"/>
            <a:round/>
            <a:headEnd len="med" w="med" type="none"/>
            <a:tailEnd len="med" w="med" type="none"/>
          </a:ln>
        </p:spPr>
      </p:cxnSp>
      <p:cxnSp>
        <p:nvCxnSpPr>
          <p:cNvPr id="232" name="Google Shape;232;p17"/>
          <p:cNvCxnSpPr>
            <a:stCxn id="193" idx="6"/>
            <a:endCxn id="192" idx="4"/>
          </p:cNvCxnSpPr>
          <p:nvPr/>
        </p:nvCxnSpPr>
        <p:spPr>
          <a:xfrm>
            <a:off x="7014687" y="4077997"/>
            <a:ext cx="323100" cy="147900"/>
          </a:xfrm>
          <a:prstGeom prst="curvedConnector4">
            <a:avLst>
              <a:gd fmla="val 32578" name="adj1"/>
              <a:gd fmla="val 196229" name="adj2"/>
            </a:avLst>
          </a:prstGeom>
          <a:noFill/>
          <a:ln cap="flat" cmpd="sng" w="16850">
            <a:solidFill>
              <a:srgbClr val="F1C232"/>
            </a:solidFill>
            <a:prstDash val="dot"/>
            <a:round/>
            <a:headEnd len="med" w="med" type="none"/>
            <a:tailEnd len="med" w="med" type="none"/>
          </a:ln>
        </p:spPr>
      </p:cxnSp>
      <p:cxnSp>
        <p:nvCxnSpPr>
          <p:cNvPr id="233" name="Google Shape;233;p17"/>
          <p:cNvCxnSpPr>
            <a:stCxn id="192" idx="0"/>
            <a:endCxn id="194" idx="7"/>
          </p:cNvCxnSpPr>
          <p:nvPr/>
        </p:nvCxnSpPr>
        <p:spPr>
          <a:xfrm flipH="1" rot="5400000">
            <a:off x="6955208" y="3644746"/>
            <a:ext cx="176100" cy="588900"/>
          </a:xfrm>
          <a:prstGeom prst="curvedConnector3">
            <a:avLst>
              <a:gd fmla="val 180239" name="adj1"/>
            </a:avLst>
          </a:prstGeom>
          <a:noFill/>
          <a:ln cap="flat" cmpd="sng" w="16850">
            <a:solidFill>
              <a:srgbClr val="F1C232"/>
            </a:solidFill>
            <a:prstDash val="dot"/>
            <a:round/>
            <a:headEnd len="med" w="med" type="none"/>
            <a:tailEnd len="med" w="med" type="none"/>
          </a:ln>
        </p:spPr>
      </p:cxnSp>
      <p:cxnSp>
        <p:nvCxnSpPr>
          <p:cNvPr id="234" name="Google Shape;234;p17"/>
          <p:cNvCxnSpPr>
            <a:stCxn id="192" idx="0"/>
            <a:endCxn id="199" idx="5"/>
          </p:cNvCxnSpPr>
          <p:nvPr/>
        </p:nvCxnSpPr>
        <p:spPr>
          <a:xfrm rot="5400000">
            <a:off x="6910508" y="3673846"/>
            <a:ext cx="73800" cy="780600"/>
          </a:xfrm>
          <a:prstGeom prst="curvedConnector5">
            <a:avLst>
              <a:gd fmla="val -189365" name="adj1"/>
              <a:gd fmla="val 53757" name="adj2"/>
              <a:gd fmla="val 235465" name="adj3"/>
            </a:avLst>
          </a:prstGeom>
          <a:noFill/>
          <a:ln cap="flat" cmpd="sng" w="16850">
            <a:solidFill>
              <a:srgbClr val="F1C232"/>
            </a:solidFill>
            <a:prstDash val="dot"/>
            <a:round/>
            <a:headEnd len="med" w="med" type="none"/>
            <a:tailEnd len="med" w="med" type="none"/>
          </a:ln>
        </p:spPr>
      </p:cxnSp>
      <p:cxnSp>
        <p:nvCxnSpPr>
          <p:cNvPr id="235" name="Google Shape;235;p17"/>
          <p:cNvCxnSpPr/>
          <p:nvPr/>
        </p:nvCxnSpPr>
        <p:spPr>
          <a:xfrm flipH="1" rot="-5400000">
            <a:off x="7846998" y="4447546"/>
            <a:ext cx="21300" cy="310200"/>
          </a:xfrm>
          <a:prstGeom prst="curvedConnector5">
            <a:avLst>
              <a:gd fmla="val -233610" name="adj1"/>
              <a:gd fmla="val 48573" name="adj2"/>
              <a:gd fmla="val 408317" name="adj3"/>
            </a:avLst>
          </a:prstGeom>
          <a:noFill/>
          <a:ln cap="flat" cmpd="sng" w="16850">
            <a:solidFill>
              <a:srgbClr val="F1C232"/>
            </a:solidFill>
            <a:prstDash val="dot"/>
            <a:round/>
            <a:headEnd len="med" w="med" type="none"/>
            <a:tailEnd len="med" w="med" type="none"/>
          </a:ln>
        </p:spPr>
      </p:cxnSp>
      <p:sp>
        <p:nvSpPr>
          <p:cNvPr id="236" name="Google Shape;236;p17"/>
          <p:cNvSpPr txBox="1"/>
          <p:nvPr/>
        </p:nvSpPr>
        <p:spPr>
          <a:xfrm>
            <a:off x="8012739" y="4493753"/>
            <a:ext cx="998700" cy="287100"/>
          </a:xfrm>
          <a:prstGeom prst="rect">
            <a:avLst/>
          </a:prstGeom>
          <a:noFill/>
          <a:ln>
            <a:noFill/>
          </a:ln>
        </p:spPr>
        <p:txBody>
          <a:bodyPr anchorCtr="0" anchor="ctr" bIns="56175" lIns="56175" spcFirstLastPara="1" rIns="56175" wrap="square" tIns="56175">
            <a:noAutofit/>
          </a:bodyPr>
          <a:lstStyle/>
          <a:p>
            <a:pPr indent="0" lvl="0" marL="0" rtl="0" algn="l">
              <a:spcBef>
                <a:spcPts val="0"/>
              </a:spcBef>
              <a:spcAft>
                <a:spcPts val="0"/>
              </a:spcAft>
              <a:buNone/>
            </a:pPr>
            <a:r>
              <a:rPr b="1" lang="en-GB" sz="868">
                <a:solidFill>
                  <a:srgbClr val="F1C232"/>
                </a:solidFill>
                <a:latin typeface="Montserrat"/>
                <a:ea typeface="Montserrat"/>
                <a:cs typeface="Montserrat"/>
                <a:sym typeface="Montserrat"/>
              </a:rPr>
              <a:t>Dementia Friendly Communities </a:t>
            </a:r>
            <a:endParaRPr sz="569">
              <a:solidFill>
                <a:srgbClr val="F1C232"/>
              </a:solidFill>
            </a:endParaRPr>
          </a:p>
        </p:txBody>
      </p:sp>
      <p:sp>
        <p:nvSpPr>
          <p:cNvPr id="237" name="Google Shape;237;p17"/>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238" name="Google Shape;238;p17"/>
          <p:cNvGrpSpPr/>
          <p:nvPr/>
        </p:nvGrpSpPr>
        <p:grpSpPr>
          <a:xfrm>
            <a:off x="125429" y="195391"/>
            <a:ext cx="761228" cy="1096751"/>
            <a:chOff x="238850" y="360000"/>
            <a:chExt cx="833400" cy="1200735"/>
          </a:xfrm>
        </p:grpSpPr>
        <p:sp>
          <p:nvSpPr>
            <p:cNvPr id="239" name="Google Shape;239;p17"/>
            <p:cNvSpPr/>
            <p:nvPr/>
          </p:nvSpPr>
          <p:spPr>
            <a:xfrm>
              <a:off x="512049" y="360000"/>
              <a:ext cx="287100" cy="287100"/>
            </a:xfrm>
            <a:prstGeom prst="ellipse">
              <a:avLst/>
            </a:prstGeom>
            <a:solidFill>
              <a:srgbClr val="FFFFFF"/>
            </a:solidFill>
            <a:ln cap="flat" cmpd="sng" w="7275">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01</a:t>
              </a:r>
              <a:endParaRPr sz="611">
                <a:solidFill>
                  <a:srgbClr val="000000"/>
                </a:solidFill>
                <a:latin typeface="Montserrat SemiBold"/>
                <a:ea typeface="Montserrat SemiBold"/>
                <a:cs typeface="Montserrat SemiBold"/>
                <a:sym typeface="Montserrat SemiBold"/>
              </a:endParaRPr>
            </a:p>
          </p:txBody>
        </p:sp>
        <p:sp>
          <p:nvSpPr>
            <p:cNvPr id="240" name="Google Shape;240;p17"/>
            <p:cNvSpPr/>
            <p:nvPr/>
          </p:nvSpPr>
          <p:spPr>
            <a:xfrm>
              <a:off x="238850" y="727635"/>
              <a:ext cx="833400" cy="833100"/>
            </a:xfrm>
            <a:prstGeom prst="blockArc">
              <a:avLst>
                <a:gd fmla="val 10800000" name="adj1"/>
                <a:gd fmla="val 21589946" name="adj2"/>
                <a:gd fmla="val 14321" name="adj3"/>
              </a:avLst>
            </a:prstGeom>
            <a:solidFill>
              <a:srgbClr val="E3ECEE"/>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241" name="Google Shape;241;p17"/>
            <p:cNvCxnSpPr>
              <a:stCxn id="239" idx="4"/>
            </p:cNvCxnSpPr>
            <p:nvPr/>
          </p:nvCxnSpPr>
          <p:spPr>
            <a:xfrm>
              <a:off x="655599" y="647100"/>
              <a:ext cx="0" cy="86700"/>
            </a:xfrm>
            <a:prstGeom prst="straightConnector1">
              <a:avLst/>
            </a:prstGeom>
            <a:noFill/>
            <a:ln cap="flat" cmpd="sng" w="7275">
              <a:solidFill>
                <a:srgbClr val="E3ECEE"/>
              </a:solidFill>
              <a:prstDash val="solid"/>
              <a:round/>
              <a:headEnd len="med" w="med" type="none"/>
              <a:tailEnd len="med" w="med" type="none"/>
            </a:ln>
          </p:spPr>
        </p:cxnSp>
        <p:grpSp>
          <p:nvGrpSpPr>
            <p:cNvPr id="242" name="Google Shape;242;p17"/>
            <p:cNvGrpSpPr/>
            <p:nvPr/>
          </p:nvGrpSpPr>
          <p:grpSpPr>
            <a:xfrm>
              <a:off x="573881" y="956024"/>
              <a:ext cx="163320" cy="220052"/>
              <a:chOff x="3466102" y="2293831"/>
              <a:chExt cx="366681" cy="494054"/>
            </a:xfrm>
          </p:grpSpPr>
          <p:sp>
            <p:nvSpPr>
              <p:cNvPr id="243" name="Google Shape;243;p17"/>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44" name="Google Shape;244;p17"/>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45" name="Google Shape;245;p17"/>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46" name="Google Shape;246;p17"/>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spTree>
  </p:cSld>
  <p:clrMapOvr>
    <a:masterClrMapping/>
  </p:clrMapOvr>
  <mc:AlternateContent>
    <mc:Choice Requires="p14">
      <p:transition spd="slow" p14:dur="1500">
        <p:pus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p18" title="Screenshot 2026-05-15 at 18.34.51.png"/>
          <p:cNvPicPr preferRelativeResize="0"/>
          <p:nvPr/>
        </p:nvPicPr>
        <p:blipFill>
          <a:blip r:embed="rId3">
            <a:alphaModFix/>
          </a:blip>
          <a:stretch>
            <a:fillRect/>
          </a:stretch>
        </p:blipFill>
        <p:spPr>
          <a:xfrm>
            <a:off x="1445775" y="512238"/>
            <a:ext cx="7322691" cy="1058358"/>
          </a:xfrm>
          <a:prstGeom prst="rect">
            <a:avLst/>
          </a:prstGeom>
          <a:noFill/>
          <a:ln>
            <a:noFill/>
          </a:ln>
        </p:spPr>
      </p:pic>
      <p:pic>
        <p:nvPicPr>
          <p:cNvPr id="252" name="Google Shape;252;p18" title="Screenshot 2026-05-15 at 18.35.14.png"/>
          <p:cNvPicPr preferRelativeResize="0"/>
          <p:nvPr/>
        </p:nvPicPr>
        <p:blipFill rotWithShape="1">
          <a:blip r:embed="rId4">
            <a:alphaModFix/>
          </a:blip>
          <a:srcRect b="0" l="0" r="0" t="7638"/>
          <a:stretch/>
        </p:blipFill>
        <p:spPr>
          <a:xfrm>
            <a:off x="1445775" y="1332237"/>
            <a:ext cx="7322701" cy="3299025"/>
          </a:xfrm>
          <a:prstGeom prst="rect">
            <a:avLst/>
          </a:prstGeom>
          <a:noFill/>
          <a:ln>
            <a:noFill/>
          </a:ln>
          <a:effectLst>
            <a:outerShdw blurRad="45767" rotWithShape="0" algn="bl" dir="17340000" dist="53395">
              <a:srgbClr val="000000">
                <a:alpha val="40000"/>
              </a:srgbClr>
            </a:outerShdw>
          </a:effectLst>
        </p:spPr>
      </p:pic>
      <p:sp>
        <p:nvSpPr>
          <p:cNvPr id="253" name="Google Shape;253;p18"/>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254" name="Google Shape;254;p18"/>
          <p:cNvGrpSpPr/>
          <p:nvPr/>
        </p:nvGrpSpPr>
        <p:grpSpPr>
          <a:xfrm>
            <a:off x="125429" y="195391"/>
            <a:ext cx="761228" cy="1096751"/>
            <a:chOff x="238850" y="360000"/>
            <a:chExt cx="833400" cy="1200735"/>
          </a:xfrm>
        </p:grpSpPr>
        <p:sp>
          <p:nvSpPr>
            <p:cNvPr id="255" name="Google Shape;255;p18"/>
            <p:cNvSpPr/>
            <p:nvPr/>
          </p:nvSpPr>
          <p:spPr>
            <a:xfrm>
              <a:off x="512049" y="360000"/>
              <a:ext cx="287100" cy="287100"/>
            </a:xfrm>
            <a:prstGeom prst="ellipse">
              <a:avLst/>
            </a:prstGeom>
            <a:solidFill>
              <a:srgbClr val="FFFFFF"/>
            </a:solidFill>
            <a:ln cap="flat" cmpd="sng" w="7275">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01</a:t>
              </a:r>
              <a:endParaRPr sz="611">
                <a:solidFill>
                  <a:srgbClr val="000000"/>
                </a:solidFill>
                <a:latin typeface="Montserrat SemiBold"/>
                <a:ea typeface="Montserrat SemiBold"/>
                <a:cs typeface="Montserrat SemiBold"/>
                <a:sym typeface="Montserrat SemiBold"/>
              </a:endParaRPr>
            </a:p>
          </p:txBody>
        </p:sp>
        <p:sp>
          <p:nvSpPr>
            <p:cNvPr id="256" name="Google Shape;256;p18"/>
            <p:cNvSpPr/>
            <p:nvPr/>
          </p:nvSpPr>
          <p:spPr>
            <a:xfrm>
              <a:off x="238850" y="727635"/>
              <a:ext cx="833400" cy="833100"/>
            </a:xfrm>
            <a:prstGeom prst="blockArc">
              <a:avLst>
                <a:gd fmla="val 10800000" name="adj1"/>
                <a:gd fmla="val 21589946" name="adj2"/>
                <a:gd fmla="val 14321" name="adj3"/>
              </a:avLst>
            </a:prstGeom>
            <a:solidFill>
              <a:srgbClr val="E3ECEE"/>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257" name="Google Shape;257;p18"/>
            <p:cNvCxnSpPr>
              <a:stCxn id="255" idx="4"/>
            </p:cNvCxnSpPr>
            <p:nvPr/>
          </p:nvCxnSpPr>
          <p:spPr>
            <a:xfrm>
              <a:off x="655599" y="647100"/>
              <a:ext cx="0" cy="86700"/>
            </a:xfrm>
            <a:prstGeom prst="straightConnector1">
              <a:avLst/>
            </a:prstGeom>
            <a:noFill/>
            <a:ln cap="flat" cmpd="sng" w="7275">
              <a:solidFill>
                <a:srgbClr val="E3ECEE"/>
              </a:solidFill>
              <a:prstDash val="solid"/>
              <a:round/>
              <a:headEnd len="med" w="med" type="none"/>
              <a:tailEnd len="med" w="med" type="none"/>
            </a:ln>
          </p:spPr>
        </p:cxnSp>
        <p:grpSp>
          <p:nvGrpSpPr>
            <p:cNvPr id="258" name="Google Shape;258;p18"/>
            <p:cNvGrpSpPr/>
            <p:nvPr/>
          </p:nvGrpSpPr>
          <p:grpSpPr>
            <a:xfrm>
              <a:off x="573881" y="956024"/>
              <a:ext cx="163320" cy="220052"/>
              <a:chOff x="3466102" y="2293831"/>
              <a:chExt cx="366681" cy="494054"/>
            </a:xfrm>
          </p:grpSpPr>
          <p:sp>
            <p:nvSpPr>
              <p:cNvPr id="259" name="Google Shape;259;p18"/>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60" name="Google Shape;260;p18"/>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61" name="Google Shape;261;p18"/>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62" name="Google Shape;262;p18"/>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9"/>
          <p:cNvSpPr/>
          <p:nvPr/>
        </p:nvSpPr>
        <p:spPr>
          <a:xfrm>
            <a:off x="1323326" y="1615899"/>
            <a:ext cx="2409900" cy="2443800"/>
          </a:xfrm>
          <a:prstGeom prst="ellipse">
            <a:avLst/>
          </a:prstGeom>
          <a:solidFill>
            <a:srgbClr val="D0E0E3">
              <a:alpha val="59490"/>
            </a:srgbClr>
          </a:solidFill>
          <a:ln>
            <a:noFill/>
          </a:ln>
        </p:spPr>
        <p:txBody>
          <a:bodyPr anchorCtr="0" anchor="ctr" bIns="96600" lIns="96600" spcFirstLastPara="1" rIns="96600" wrap="square" tIns="96600">
            <a:noAutofit/>
          </a:bodyPr>
          <a:lstStyle/>
          <a:p>
            <a:pPr indent="0" lvl="0" marL="0" rtl="0" algn="ctr">
              <a:spcBef>
                <a:spcPts val="0"/>
              </a:spcBef>
              <a:spcAft>
                <a:spcPts val="0"/>
              </a:spcAft>
              <a:buNone/>
            </a:pPr>
            <a:r>
              <a:rPr lang="en-GB" sz="1417">
                <a:solidFill>
                  <a:srgbClr val="0C343D"/>
                </a:solidFill>
                <a:latin typeface="Montserrat"/>
                <a:ea typeface="Montserrat"/>
                <a:cs typeface="Montserrat"/>
                <a:sym typeface="Montserrat"/>
              </a:rPr>
              <a:t>National guidelines &amp; policies</a:t>
            </a:r>
            <a:endParaRPr sz="1417">
              <a:solidFill>
                <a:srgbClr val="0C343D"/>
              </a:solidFill>
              <a:latin typeface="Montserrat"/>
              <a:ea typeface="Montserrat"/>
              <a:cs typeface="Montserrat"/>
              <a:sym typeface="Montserrat"/>
            </a:endParaRPr>
          </a:p>
        </p:txBody>
      </p:sp>
      <p:sp>
        <p:nvSpPr>
          <p:cNvPr id="268" name="Google Shape;268;p19"/>
          <p:cNvSpPr/>
          <p:nvPr/>
        </p:nvSpPr>
        <p:spPr>
          <a:xfrm>
            <a:off x="6245919" y="1615899"/>
            <a:ext cx="2478000" cy="2443800"/>
          </a:xfrm>
          <a:prstGeom prst="ellipse">
            <a:avLst/>
          </a:prstGeom>
          <a:solidFill>
            <a:srgbClr val="D0E0E3">
              <a:alpha val="59490"/>
            </a:srgbClr>
          </a:solidFill>
          <a:ln>
            <a:noFill/>
          </a:ln>
        </p:spPr>
        <p:txBody>
          <a:bodyPr anchorCtr="0" anchor="ctr" bIns="96600" lIns="96600" spcFirstLastPara="1" rIns="96600" wrap="square" tIns="96600">
            <a:noAutofit/>
          </a:bodyPr>
          <a:lstStyle/>
          <a:p>
            <a:pPr indent="0" lvl="0" marL="0" rtl="0" algn="ctr">
              <a:spcBef>
                <a:spcPts val="0"/>
              </a:spcBef>
              <a:spcAft>
                <a:spcPts val="0"/>
              </a:spcAft>
              <a:buNone/>
            </a:pPr>
            <a:r>
              <a:rPr lang="en-GB" sz="1417">
                <a:solidFill>
                  <a:srgbClr val="0C343D"/>
                </a:solidFill>
                <a:latin typeface="Montserrat"/>
                <a:ea typeface="Montserrat"/>
                <a:cs typeface="Montserrat"/>
                <a:sym typeface="Montserrat"/>
              </a:rPr>
              <a:t>Regional services implementation</a:t>
            </a:r>
            <a:endParaRPr sz="1417">
              <a:solidFill>
                <a:srgbClr val="0C343D"/>
              </a:solidFill>
              <a:latin typeface="Montserrat"/>
              <a:ea typeface="Montserrat"/>
              <a:cs typeface="Montserrat"/>
              <a:sym typeface="Montserrat"/>
            </a:endParaRPr>
          </a:p>
        </p:txBody>
      </p:sp>
      <p:cxnSp>
        <p:nvCxnSpPr>
          <p:cNvPr id="269" name="Google Shape;269;p19"/>
          <p:cNvCxnSpPr>
            <a:stCxn id="267" idx="7"/>
            <a:endCxn id="268" idx="2"/>
          </p:cNvCxnSpPr>
          <p:nvPr/>
        </p:nvCxnSpPr>
        <p:spPr>
          <a:xfrm flipH="1" rot="-5400000">
            <a:off x="4381104" y="972985"/>
            <a:ext cx="864000" cy="2865600"/>
          </a:xfrm>
          <a:prstGeom prst="curvedConnector4">
            <a:avLst>
              <a:gd fmla="val -68983" name="adj1"/>
              <a:gd fmla="val 56158" name="adj2"/>
            </a:avLst>
          </a:prstGeom>
          <a:noFill/>
          <a:ln cap="flat" cmpd="sng" w="16600">
            <a:solidFill>
              <a:schemeClr val="accent5"/>
            </a:solidFill>
            <a:prstDash val="dot"/>
            <a:round/>
            <a:headEnd len="med" w="med" type="none"/>
            <a:tailEnd len="med" w="med" type="none"/>
          </a:ln>
        </p:spPr>
      </p:cxnSp>
      <p:cxnSp>
        <p:nvCxnSpPr>
          <p:cNvPr id="270" name="Google Shape;270;p19"/>
          <p:cNvCxnSpPr>
            <a:stCxn id="267" idx="5"/>
            <a:endCxn id="268" idx="1"/>
          </p:cNvCxnSpPr>
          <p:nvPr/>
        </p:nvCxnSpPr>
        <p:spPr>
          <a:xfrm rot="-5400000">
            <a:off x="4130604" y="1223513"/>
            <a:ext cx="1728000" cy="3228600"/>
          </a:xfrm>
          <a:prstGeom prst="curvedConnector5">
            <a:avLst>
              <a:gd fmla="val -34491" name="adj1"/>
              <a:gd fmla="val 49844" name="adj2"/>
              <a:gd fmla="val 134493" name="adj3"/>
            </a:avLst>
          </a:prstGeom>
          <a:noFill/>
          <a:ln cap="flat" cmpd="sng" w="16600">
            <a:solidFill>
              <a:schemeClr val="accent5"/>
            </a:solidFill>
            <a:prstDash val="dot"/>
            <a:round/>
            <a:headEnd len="med" w="med" type="none"/>
            <a:tailEnd len="med" w="med" type="none"/>
          </a:ln>
        </p:spPr>
      </p:cxnSp>
      <p:cxnSp>
        <p:nvCxnSpPr>
          <p:cNvPr id="271" name="Google Shape;271;p19"/>
          <p:cNvCxnSpPr>
            <a:stCxn id="267" idx="6"/>
            <a:endCxn id="268" idx="3"/>
          </p:cNvCxnSpPr>
          <p:nvPr/>
        </p:nvCxnSpPr>
        <p:spPr>
          <a:xfrm>
            <a:off x="3733226" y="2837799"/>
            <a:ext cx="2875500" cy="864000"/>
          </a:xfrm>
          <a:prstGeom prst="curvedConnector4">
            <a:avLst>
              <a:gd fmla="val 43691" name="adj1"/>
              <a:gd fmla="val 168984" name="adj2"/>
            </a:avLst>
          </a:prstGeom>
          <a:noFill/>
          <a:ln cap="flat" cmpd="sng" w="16600">
            <a:solidFill>
              <a:schemeClr val="accent5"/>
            </a:solidFill>
            <a:prstDash val="dot"/>
            <a:round/>
            <a:headEnd len="med" w="med" type="none"/>
            <a:tailEnd len="med" w="med" type="none"/>
          </a:ln>
        </p:spPr>
      </p:cxnSp>
      <p:cxnSp>
        <p:nvCxnSpPr>
          <p:cNvPr id="272" name="Google Shape;272;p19"/>
          <p:cNvCxnSpPr>
            <a:stCxn id="267" idx="0"/>
            <a:endCxn id="268" idx="4"/>
          </p:cNvCxnSpPr>
          <p:nvPr/>
        </p:nvCxnSpPr>
        <p:spPr>
          <a:xfrm flipH="1" rot="-5400000">
            <a:off x="3784676" y="359499"/>
            <a:ext cx="2443800" cy="4956600"/>
          </a:xfrm>
          <a:prstGeom prst="curvedConnector5">
            <a:avLst>
              <a:gd fmla="val -9744" name="adj1"/>
              <a:gd fmla="val 49657" name="adj2"/>
              <a:gd fmla="val 109744" name="adj3"/>
            </a:avLst>
          </a:prstGeom>
          <a:noFill/>
          <a:ln cap="flat" cmpd="sng" w="16600">
            <a:solidFill>
              <a:schemeClr val="accent5"/>
            </a:solidFill>
            <a:prstDash val="dot"/>
            <a:round/>
            <a:headEnd len="med" w="med" type="none"/>
            <a:tailEnd len="med" w="med" type="none"/>
          </a:ln>
        </p:spPr>
      </p:cxnSp>
      <p:sp>
        <p:nvSpPr>
          <p:cNvPr id="273" name="Google Shape;273;p19"/>
          <p:cNvSpPr/>
          <p:nvPr/>
        </p:nvSpPr>
        <p:spPr>
          <a:xfrm>
            <a:off x="3645478" y="2333747"/>
            <a:ext cx="2679300" cy="898800"/>
          </a:xfrm>
          <a:prstGeom prst="leftRightArrow">
            <a:avLst>
              <a:gd fmla="val 50000" name="adj1"/>
              <a:gd fmla="val 50000" name="adj2"/>
            </a:avLst>
          </a:prstGeom>
          <a:solidFill>
            <a:srgbClr val="0097A7"/>
          </a:solidFill>
          <a:ln>
            <a:noFill/>
          </a:ln>
        </p:spPr>
        <p:txBody>
          <a:bodyPr anchorCtr="0" anchor="ctr" bIns="94050" lIns="94050" spcFirstLastPara="1" rIns="94050" wrap="square" tIns="94050">
            <a:noAutofit/>
          </a:bodyPr>
          <a:lstStyle/>
          <a:p>
            <a:pPr indent="0" lvl="0" marL="0" rtl="0" algn="ctr">
              <a:spcBef>
                <a:spcPts val="0"/>
              </a:spcBef>
              <a:spcAft>
                <a:spcPts val="0"/>
              </a:spcAft>
              <a:buNone/>
            </a:pPr>
            <a:r>
              <a:rPr lang="en-GB" sz="1379">
                <a:solidFill>
                  <a:schemeClr val="lt1"/>
                </a:solidFill>
                <a:latin typeface="Montserrat"/>
                <a:ea typeface="Montserrat"/>
                <a:cs typeface="Montserrat"/>
                <a:sym typeface="Montserrat"/>
              </a:rPr>
              <a:t>The observed gap</a:t>
            </a:r>
            <a:endParaRPr sz="1379">
              <a:solidFill>
                <a:schemeClr val="lt1"/>
              </a:solidFill>
              <a:latin typeface="Montserrat"/>
              <a:ea typeface="Montserrat"/>
              <a:cs typeface="Montserrat"/>
              <a:sym typeface="Montserrat"/>
            </a:endParaRPr>
          </a:p>
        </p:txBody>
      </p:sp>
      <p:sp>
        <p:nvSpPr>
          <p:cNvPr id="274" name="Google Shape;274;p19"/>
          <p:cNvSpPr txBox="1"/>
          <p:nvPr/>
        </p:nvSpPr>
        <p:spPr>
          <a:xfrm>
            <a:off x="2476406" y="421075"/>
            <a:ext cx="5040900" cy="83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accent5"/>
                </a:solidFill>
                <a:latin typeface="Montserrat"/>
                <a:ea typeface="Montserrat"/>
                <a:cs typeface="Montserrat"/>
                <a:sym typeface="Montserrat"/>
              </a:rPr>
              <a:t>Absence of clear and s</a:t>
            </a:r>
            <a:r>
              <a:rPr lang="en-GB">
                <a:solidFill>
                  <a:schemeClr val="accent5"/>
                </a:solidFill>
                <a:latin typeface="Montserrat"/>
                <a:ea typeface="Montserrat"/>
                <a:cs typeface="Montserrat"/>
                <a:sym typeface="Montserrat"/>
              </a:rPr>
              <a:t>tructured </a:t>
            </a:r>
            <a:endParaRPr>
              <a:solidFill>
                <a:schemeClr val="accent5"/>
              </a:solidFill>
              <a:latin typeface="Montserrat"/>
              <a:ea typeface="Montserrat"/>
              <a:cs typeface="Montserrat"/>
              <a:sym typeface="Montserrat"/>
            </a:endParaRPr>
          </a:p>
          <a:p>
            <a:pPr indent="0" lvl="0" marL="0" rtl="0" algn="ctr">
              <a:spcBef>
                <a:spcPts val="0"/>
              </a:spcBef>
              <a:spcAft>
                <a:spcPts val="0"/>
              </a:spcAft>
              <a:buNone/>
            </a:pPr>
            <a:r>
              <a:rPr lang="en-GB">
                <a:solidFill>
                  <a:schemeClr val="accent5"/>
                </a:solidFill>
                <a:latin typeface="Montserrat"/>
                <a:ea typeface="Montserrat"/>
                <a:cs typeface="Montserrat"/>
                <a:sym typeface="Montserrat"/>
              </a:rPr>
              <a:t>Diagnostic and Therapeutic Care Pathways (PDTA)</a:t>
            </a:r>
            <a:endParaRPr>
              <a:solidFill>
                <a:schemeClr val="accent5"/>
              </a:solidFill>
              <a:latin typeface="Montserrat"/>
              <a:ea typeface="Montserrat"/>
              <a:cs typeface="Montserrat"/>
              <a:sym typeface="Montserrat"/>
            </a:endParaRPr>
          </a:p>
        </p:txBody>
      </p:sp>
      <p:sp>
        <p:nvSpPr>
          <p:cNvPr id="275" name="Google Shape;275;p19"/>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276" name="Google Shape;276;p19"/>
          <p:cNvGrpSpPr/>
          <p:nvPr/>
        </p:nvGrpSpPr>
        <p:grpSpPr>
          <a:xfrm>
            <a:off x="125429" y="195391"/>
            <a:ext cx="761228" cy="1096751"/>
            <a:chOff x="238850" y="360000"/>
            <a:chExt cx="833400" cy="1200735"/>
          </a:xfrm>
        </p:grpSpPr>
        <p:sp>
          <p:nvSpPr>
            <p:cNvPr id="277" name="Google Shape;277;p19"/>
            <p:cNvSpPr/>
            <p:nvPr/>
          </p:nvSpPr>
          <p:spPr>
            <a:xfrm>
              <a:off x="512049" y="360000"/>
              <a:ext cx="287100" cy="287100"/>
            </a:xfrm>
            <a:prstGeom prst="ellipse">
              <a:avLst/>
            </a:prstGeom>
            <a:solidFill>
              <a:srgbClr val="FFFFFF"/>
            </a:solidFill>
            <a:ln cap="flat" cmpd="sng" w="7275">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01</a:t>
              </a:r>
              <a:endParaRPr sz="611">
                <a:solidFill>
                  <a:srgbClr val="000000"/>
                </a:solidFill>
                <a:latin typeface="Montserrat SemiBold"/>
                <a:ea typeface="Montserrat SemiBold"/>
                <a:cs typeface="Montserrat SemiBold"/>
                <a:sym typeface="Montserrat SemiBold"/>
              </a:endParaRPr>
            </a:p>
          </p:txBody>
        </p:sp>
        <p:sp>
          <p:nvSpPr>
            <p:cNvPr id="278" name="Google Shape;278;p19"/>
            <p:cNvSpPr/>
            <p:nvPr/>
          </p:nvSpPr>
          <p:spPr>
            <a:xfrm>
              <a:off x="238850" y="727635"/>
              <a:ext cx="833400" cy="833100"/>
            </a:xfrm>
            <a:prstGeom prst="blockArc">
              <a:avLst>
                <a:gd fmla="val 10800000" name="adj1"/>
                <a:gd fmla="val 21589946" name="adj2"/>
                <a:gd fmla="val 14321" name="adj3"/>
              </a:avLst>
            </a:prstGeom>
            <a:solidFill>
              <a:srgbClr val="E3ECEE"/>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279" name="Google Shape;279;p19"/>
            <p:cNvCxnSpPr>
              <a:stCxn id="277" idx="4"/>
            </p:cNvCxnSpPr>
            <p:nvPr/>
          </p:nvCxnSpPr>
          <p:spPr>
            <a:xfrm>
              <a:off x="655599" y="647100"/>
              <a:ext cx="0" cy="86700"/>
            </a:xfrm>
            <a:prstGeom prst="straightConnector1">
              <a:avLst/>
            </a:prstGeom>
            <a:noFill/>
            <a:ln cap="flat" cmpd="sng" w="7275">
              <a:solidFill>
                <a:srgbClr val="E3ECEE"/>
              </a:solidFill>
              <a:prstDash val="solid"/>
              <a:round/>
              <a:headEnd len="med" w="med" type="none"/>
              <a:tailEnd len="med" w="med" type="none"/>
            </a:ln>
          </p:spPr>
        </p:cxnSp>
        <p:grpSp>
          <p:nvGrpSpPr>
            <p:cNvPr id="280" name="Google Shape;280;p19"/>
            <p:cNvGrpSpPr/>
            <p:nvPr/>
          </p:nvGrpSpPr>
          <p:grpSpPr>
            <a:xfrm>
              <a:off x="573881" y="956024"/>
              <a:ext cx="163320" cy="220052"/>
              <a:chOff x="3466102" y="2293831"/>
              <a:chExt cx="366681" cy="494054"/>
            </a:xfrm>
          </p:grpSpPr>
          <p:sp>
            <p:nvSpPr>
              <p:cNvPr id="281" name="Google Shape;281;p19"/>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82" name="Google Shape;282;p19"/>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83" name="Google Shape;283;p19"/>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284" name="Google Shape;284;p19"/>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18575" lIns="37200" spcFirstLastPara="1" rIns="37200" wrap="square" tIns="185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cxnSp>
        <p:nvCxnSpPr>
          <p:cNvPr id="289" name="Google Shape;289;p20"/>
          <p:cNvCxnSpPr>
            <a:stCxn id="290" idx="6"/>
            <a:endCxn id="291" idx="2"/>
          </p:cNvCxnSpPr>
          <p:nvPr/>
        </p:nvCxnSpPr>
        <p:spPr>
          <a:xfrm>
            <a:off x="2354975" y="1556888"/>
            <a:ext cx="1020600" cy="0"/>
          </a:xfrm>
          <a:prstGeom prst="straightConnector1">
            <a:avLst/>
          </a:prstGeom>
          <a:noFill/>
          <a:ln cap="flat" cmpd="sng" w="19050">
            <a:solidFill>
              <a:srgbClr val="000000"/>
            </a:solidFill>
            <a:prstDash val="solid"/>
            <a:round/>
            <a:headEnd len="med" w="med" type="none"/>
            <a:tailEnd len="med" w="med" type="none"/>
          </a:ln>
        </p:spPr>
      </p:cxnSp>
      <p:cxnSp>
        <p:nvCxnSpPr>
          <p:cNvPr id="292" name="Google Shape;292;p20"/>
          <p:cNvCxnSpPr>
            <a:stCxn id="290" idx="2"/>
          </p:cNvCxnSpPr>
          <p:nvPr/>
        </p:nvCxnSpPr>
        <p:spPr>
          <a:xfrm rot="10800000">
            <a:off x="-134125" y="1556888"/>
            <a:ext cx="1803300" cy="0"/>
          </a:xfrm>
          <a:prstGeom prst="straightConnector1">
            <a:avLst/>
          </a:prstGeom>
          <a:noFill/>
          <a:ln cap="flat" cmpd="sng" w="19050">
            <a:solidFill>
              <a:srgbClr val="000000"/>
            </a:solidFill>
            <a:prstDash val="solid"/>
            <a:round/>
            <a:headEnd len="med" w="med" type="none"/>
            <a:tailEnd len="med" w="med" type="none"/>
          </a:ln>
        </p:spPr>
      </p:cxnSp>
      <p:sp>
        <p:nvSpPr>
          <p:cNvPr id="293" name="Google Shape;293;p20"/>
          <p:cNvSpPr txBox="1"/>
          <p:nvPr/>
        </p:nvSpPr>
        <p:spPr>
          <a:xfrm>
            <a:off x="1199825" y="3349555"/>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Italian Report</a:t>
            </a:r>
            <a:endParaRPr sz="1600">
              <a:solidFill>
                <a:srgbClr val="000000"/>
              </a:solidFill>
              <a:latin typeface="Montserrat SemiBold"/>
              <a:ea typeface="Montserrat SemiBold"/>
              <a:cs typeface="Montserrat SemiBold"/>
              <a:sym typeface="Montserrat SemiBold"/>
            </a:endParaRPr>
          </a:p>
        </p:txBody>
      </p:sp>
      <p:sp>
        <p:nvSpPr>
          <p:cNvPr id="294" name="Google Shape;294;p20"/>
          <p:cNvSpPr txBox="1"/>
          <p:nvPr/>
        </p:nvSpPr>
        <p:spPr>
          <a:xfrm>
            <a:off x="1199825" y="3696505"/>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Multi-level structure of Italian Health System</a:t>
            </a:r>
            <a:endParaRPr sz="1200">
              <a:latin typeface="Montserrat Medium"/>
              <a:ea typeface="Montserrat Medium"/>
              <a:cs typeface="Montserrat Medium"/>
              <a:sym typeface="Montserrat Medium"/>
            </a:endParaRPr>
          </a:p>
        </p:txBody>
      </p:sp>
      <p:sp>
        <p:nvSpPr>
          <p:cNvPr id="295" name="Google Shape;295;p20"/>
          <p:cNvSpPr txBox="1"/>
          <p:nvPr/>
        </p:nvSpPr>
        <p:spPr>
          <a:xfrm>
            <a:off x="2906363"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Framework</a:t>
            </a:r>
            <a:endParaRPr sz="1600">
              <a:solidFill>
                <a:srgbClr val="000000"/>
              </a:solidFill>
              <a:latin typeface="Montserrat SemiBold"/>
              <a:ea typeface="Montserrat SemiBold"/>
              <a:cs typeface="Montserrat SemiBold"/>
              <a:sym typeface="Montserrat SemiBold"/>
            </a:endParaRPr>
          </a:p>
        </p:txBody>
      </p:sp>
      <p:sp>
        <p:nvSpPr>
          <p:cNvPr id="296" name="Google Shape;296;p20"/>
          <p:cNvSpPr txBox="1"/>
          <p:nvPr/>
        </p:nvSpPr>
        <p:spPr>
          <a:xfrm>
            <a:off x="2906363"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Introducing holistic approach to dementia care</a:t>
            </a:r>
            <a:endParaRPr sz="1200">
              <a:solidFill>
                <a:srgbClr val="000000"/>
              </a:solidFill>
              <a:latin typeface="Montserrat Medium"/>
              <a:ea typeface="Montserrat Medium"/>
              <a:cs typeface="Montserrat Medium"/>
              <a:sym typeface="Montserrat Medium"/>
            </a:endParaRPr>
          </a:p>
        </p:txBody>
      </p:sp>
      <p:grpSp>
        <p:nvGrpSpPr>
          <p:cNvPr id="297" name="Google Shape;297;p20"/>
          <p:cNvGrpSpPr/>
          <p:nvPr/>
        </p:nvGrpSpPr>
        <p:grpSpPr>
          <a:xfrm>
            <a:off x="3450620" y="2658385"/>
            <a:ext cx="499686" cy="499685"/>
            <a:chOff x="6341822" y="3181974"/>
            <a:chExt cx="494054" cy="494053"/>
          </a:xfrm>
        </p:grpSpPr>
        <p:sp>
          <p:nvSpPr>
            <p:cNvPr id="298" name="Google Shape;298;p20"/>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 name="Google Shape;299;p20"/>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 name="Google Shape;300;p20"/>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 name="Google Shape;301;p20"/>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 name="Google Shape;302;p20"/>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 name="Google Shape;303;p20"/>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 name="Google Shape;304;p20"/>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290" name="Google Shape;290;p20"/>
          <p:cNvSpPr/>
          <p:nvPr/>
        </p:nvSpPr>
        <p:spPr>
          <a:xfrm>
            <a:off x="1669175" y="1213988"/>
            <a:ext cx="685800" cy="685800"/>
          </a:xfrm>
          <a:prstGeom prst="ellipse">
            <a:avLst/>
          </a:prstGeom>
          <a:solidFill>
            <a:srgbClr val="FFFFFF"/>
          </a:solidFill>
          <a:ln cap="flat" cmpd="sng" w="19050">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01</a:t>
            </a:r>
            <a:endParaRPr sz="1600">
              <a:solidFill>
                <a:srgbClr val="000000"/>
              </a:solidFill>
              <a:latin typeface="Montserrat SemiBold"/>
              <a:ea typeface="Montserrat SemiBold"/>
              <a:cs typeface="Montserrat SemiBold"/>
              <a:sym typeface="Montserrat SemiBold"/>
            </a:endParaRPr>
          </a:p>
        </p:txBody>
      </p:sp>
      <p:sp>
        <p:nvSpPr>
          <p:cNvPr id="291" name="Google Shape;291;p20"/>
          <p:cNvSpPr/>
          <p:nvPr/>
        </p:nvSpPr>
        <p:spPr>
          <a:xfrm>
            <a:off x="3375713" y="1213988"/>
            <a:ext cx="685800" cy="685800"/>
          </a:xfrm>
          <a:prstGeom prst="ellipse">
            <a:avLst/>
          </a:prstGeom>
          <a:solidFill>
            <a:srgbClr val="FFFFFF"/>
          </a:solidFill>
          <a:ln cap="flat" cmpd="sng" w="19050">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02</a:t>
            </a:r>
            <a:endParaRPr sz="1600">
              <a:solidFill>
                <a:srgbClr val="000000"/>
              </a:solidFill>
              <a:latin typeface="Montserrat SemiBold"/>
              <a:ea typeface="Montserrat SemiBold"/>
              <a:cs typeface="Montserrat SemiBold"/>
              <a:sym typeface="Montserrat SemiBold"/>
            </a:endParaRPr>
          </a:p>
        </p:txBody>
      </p:sp>
      <p:sp>
        <p:nvSpPr>
          <p:cNvPr id="305" name="Google Shape;305;p20"/>
          <p:cNvSpPr/>
          <p:nvPr/>
        </p:nvSpPr>
        <p:spPr>
          <a:xfrm>
            <a:off x="1016225" y="2092663"/>
            <a:ext cx="1991700" cy="1991700"/>
          </a:xfrm>
          <a:prstGeom prst="blockArc">
            <a:avLst>
              <a:gd fmla="val 10800000" name="adj1"/>
              <a:gd fmla="val 21589946" name="adj2"/>
              <a:gd fmla="val 14321" name="adj3"/>
            </a:avLst>
          </a:prstGeom>
          <a:solidFill>
            <a:srgbClr val="E3EC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306" name="Google Shape;306;p20"/>
          <p:cNvSpPr/>
          <p:nvPr/>
        </p:nvSpPr>
        <p:spPr>
          <a:xfrm>
            <a:off x="2722763" y="2092663"/>
            <a:ext cx="1991700" cy="1991700"/>
          </a:xfrm>
          <a:prstGeom prst="blockArc">
            <a:avLst>
              <a:gd fmla="val 10800000" name="adj1"/>
              <a:gd fmla="val 21589946" name="adj2"/>
              <a:gd fmla="val 14321" name="adj3"/>
            </a:avLst>
          </a:prstGeom>
          <a:solidFill>
            <a:srgbClr val="A2C4C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cxnSp>
        <p:nvCxnSpPr>
          <p:cNvPr id="307" name="Google Shape;307;p20"/>
          <p:cNvCxnSpPr>
            <a:stCxn id="290" idx="4"/>
          </p:cNvCxnSpPr>
          <p:nvPr/>
        </p:nvCxnSpPr>
        <p:spPr>
          <a:xfrm>
            <a:off x="2012075" y="1899788"/>
            <a:ext cx="0" cy="207000"/>
          </a:xfrm>
          <a:prstGeom prst="straightConnector1">
            <a:avLst/>
          </a:prstGeom>
          <a:noFill/>
          <a:ln cap="flat" cmpd="sng" w="19050">
            <a:solidFill>
              <a:srgbClr val="E3ECEE"/>
            </a:solidFill>
            <a:prstDash val="solid"/>
            <a:round/>
            <a:headEnd len="med" w="med" type="none"/>
            <a:tailEnd len="med" w="med" type="none"/>
          </a:ln>
        </p:spPr>
      </p:cxnSp>
      <p:cxnSp>
        <p:nvCxnSpPr>
          <p:cNvPr id="308" name="Google Shape;308;p20"/>
          <p:cNvCxnSpPr>
            <a:stCxn id="291" idx="4"/>
          </p:cNvCxnSpPr>
          <p:nvPr/>
        </p:nvCxnSpPr>
        <p:spPr>
          <a:xfrm>
            <a:off x="3718613" y="1899788"/>
            <a:ext cx="0" cy="225900"/>
          </a:xfrm>
          <a:prstGeom prst="straightConnector1">
            <a:avLst/>
          </a:prstGeom>
          <a:noFill/>
          <a:ln cap="flat" cmpd="sng" w="19050">
            <a:solidFill>
              <a:srgbClr val="A2C4C9"/>
            </a:solidFill>
            <a:prstDash val="solid"/>
            <a:round/>
            <a:headEnd len="med" w="med" type="none"/>
            <a:tailEnd len="med" w="med" type="none"/>
          </a:ln>
        </p:spPr>
      </p:cxnSp>
      <p:grpSp>
        <p:nvGrpSpPr>
          <p:cNvPr id="309" name="Google Shape;309;p20"/>
          <p:cNvGrpSpPr/>
          <p:nvPr/>
        </p:nvGrpSpPr>
        <p:grpSpPr>
          <a:xfrm>
            <a:off x="1816909" y="2638669"/>
            <a:ext cx="390332" cy="525970"/>
            <a:chOff x="3466102" y="2293831"/>
            <a:chExt cx="366681" cy="494054"/>
          </a:xfrm>
        </p:grpSpPr>
        <p:sp>
          <p:nvSpPr>
            <p:cNvPr id="310" name="Google Shape;310;p20"/>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311" name="Google Shape;311;p20"/>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312" name="Google Shape;312;p20"/>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313" name="Google Shape;313;p20"/>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500">
        <p:pus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1"/>
          <p:cNvSpPr txBox="1"/>
          <p:nvPr/>
        </p:nvSpPr>
        <p:spPr>
          <a:xfrm>
            <a:off x="1376950" y="498700"/>
            <a:ext cx="7207500" cy="561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SzPts val="688"/>
              <a:buNone/>
            </a:pPr>
            <a:r>
              <a:rPr b="1" lang="en-GB" sz="2000">
                <a:latin typeface="Montserrat"/>
                <a:ea typeface="Montserrat"/>
                <a:cs typeface="Montserrat"/>
                <a:sym typeface="Montserrat"/>
              </a:rPr>
              <a:t>Innovating </a:t>
            </a:r>
            <a:r>
              <a:rPr b="1" i="1" lang="en-GB" sz="2000">
                <a:solidFill>
                  <a:schemeClr val="accent5"/>
                </a:solidFill>
                <a:latin typeface="Montserrat"/>
                <a:ea typeface="Montserrat"/>
                <a:cs typeface="Montserrat"/>
                <a:sym typeface="Montserrat"/>
              </a:rPr>
              <a:t>with</a:t>
            </a:r>
            <a:r>
              <a:rPr b="1" i="1" lang="en-GB" sz="2000">
                <a:latin typeface="Montserrat"/>
                <a:ea typeface="Montserrat"/>
                <a:cs typeface="Montserrat"/>
                <a:sym typeface="Montserrat"/>
              </a:rPr>
              <a:t> </a:t>
            </a:r>
            <a:r>
              <a:rPr b="1" lang="en-GB" sz="2000">
                <a:latin typeface="Montserrat"/>
                <a:ea typeface="Montserrat"/>
                <a:cs typeface="Montserrat"/>
                <a:sym typeface="Montserrat"/>
              </a:rPr>
              <a:t>the people, not only for the people</a:t>
            </a:r>
            <a:endParaRPr b="1" sz="2000">
              <a:latin typeface="Montserrat"/>
              <a:ea typeface="Montserrat"/>
              <a:cs typeface="Montserrat"/>
              <a:sym typeface="Montserrat"/>
            </a:endParaRPr>
          </a:p>
        </p:txBody>
      </p:sp>
      <p:sp>
        <p:nvSpPr>
          <p:cNvPr id="319" name="Google Shape;319;p21"/>
          <p:cNvSpPr/>
          <p:nvPr/>
        </p:nvSpPr>
        <p:spPr>
          <a:xfrm rot="-5400000">
            <a:off x="4947214" y="1468030"/>
            <a:ext cx="2743200" cy="2743200"/>
          </a:xfrm>
          <a:prstGeom prst="arc">
            <a:avLst>
              <a:gd fmla="val 16200000" name="adj1"/>
              <a:gd fmla="val 5404871" name="adj2"/>
            </a:avLst>
          </a:prstGeom>
          <a:noFill/>
          <a:ln cap="flat" cmpd="sng" w="9525">
            <a:solidFill>
              <a:srgbClr val="000000"/>
            </a:solidFill>
            <a:prstDash val="dash"/>
            <a:round/>
            <a:headEnd len="sm" w="sm" type="none"/>
            <a:tailEnd len="sm" w="sm" type="stealth"/>
          </a:ln>
        </p:spPr>
        <p:txBody>
          <a:bodyPr anchorCtr="0" anchor="ctr" bIns="156525" lIns="156525" spcFirstLastPara="1" rIns="156525" wrap="square" tIns="156525">
            <a:noAutofit/>
          </a:bodyPr>
          <a:lstStyle/>
          <a:p>
            <a:pPr indent="0" lvl="0" marL="0" rtl="0" algn="ctr">
              <a:spcBef>
                <a:spcPts val="0"/>
              </a:spcBef>
              <a:spcAft>
                <a:spcPts val="0"/>
              </a:spcAft>
              <a:buNone/>
            </a:pPr>
            <a:r>
              <a:rPr lang="en-GB" sz="2397">
                <a:latin typeface="Montserrat Medium"/>
                <a:ea typeface="Montserrat Medium"/>
                <a:cs typeface="Montserrat Medium"/>
                <a:sym typeface="Montserrat Medium"/>
              </a:rPr>
              <a:t> </a:t>
            </a:r>
            <a:endParaRPr sz="2397">
              <a:latin typeface="Montserrat Medium"/>
              <a:ea typeface="Montserrat Medium"/>
              <a:cs typeface="Montserrat Medium"/>
              <a:sym typeface="Montserrat Medium"/>
            </a:endParaRPr>
          </a:p>
        </p:txBody>
      </p:sp>
      <p:sp>
        <p:nvSpPr>
          <p:cNvPr id="320" name="Google Shape;320;p21"/>
          <p:cNvSpPr/>
          <p:nvPr/>
        </p:nvSpPr>
        <p:spPr>
          <a:xfrm rot="5400000">
            <a:off x="4945630" y="1757350"/>
            <a:ext cx="2161200" cy="2164800"/>
          </a:xfrm>
          <a:prstGeom prst="arc">
            <a:avLst>
              <a:gd fmla="val 16085065" name="adj1"/>
              <a:gd fmla="val 5480519" name="adj2"/>
            </a:avLst>
          </a:prstGeom>
          <a:gradFill>
            <a:gsLst>
              <a:gs pos="0">
                <a:schemeClr val="accent5"/>
              </a:gs>
              <a:gs pos="100000">
                <a:srgbClr val="FFFFFF"/>
              </a:gs>
            </a:gsLst>
            <a:lin ang="10800025" scaled="0"/>
          </a:gradFill>
          <a:ln cap="flat" cmpd="sng" w="7025">
            <a:solidFill>
              <a:srgbClr val="000000"/>
            </a:solidFill>
            <a:prstDash val="solid"/>
            <a:round/>
            <a:headEnd len="sm" w="sm" type="none"/>
            <a:tailEnd len="sm" w="sm" type="none"/>
          </a:ln>
        </p:spPr>
        <p:txBody>
          <a:bodyPr anchorCtr="0" anchor="ctr" bIns="67425" lIns="67425" spcFirstLastPara="1" rIns="67425" wrap="square" tIns="67425">
            <a:noAutofit/>
          </a:bodyPr>
          <a:lstStyle/>
          <a:p>
            <a:pPr indent="0" lvl="0" marL="0" rtl="0" algn="ctr">
              <a:spcBef>
                <a:spcPts val="0"/>
              </a:spcBef>
              <a:spcAft>
                <a:spcPts val="0"/>
              </a:spcAft>
              <a:buNone/>
            </a:pPr>
            <a:r>
              <a:t/>
            </a:r>
            <a:endParaRPr sz="1033">
              <a:latin typeface="Montserrat Medium"/>
              <a:ea typeface="Montserrat Medium"/>
              <a:cs typeface="Montserrat Medium"/>
              <a:sym typeface="Montserrat Medium"/>
            </a:endParaRPr>
          </a:p>
        </p:txBody>
      </p:sp>
      <p:sp>
        <p:nvSpPr>
          <p:cNvPr id="321" name="Google Shape;321;p21"/>
          <p:cNvSpPr/>
          <p:nvPr/>
        </p:nvSpPr>
        <p:spPr>
          <a:xfrm rot="10800000">
            <a:off x="7027954" y="2771200"/>
            <a:ext cx="137100" cy="137100"/>
          </a:xfrm>
          <a:prstGeom prst="ellipse">
            <a:avLst/>
          </a:prstGeom>
          <a:solidFill>
            <a:srgbClr val="D9D9D9"/>
          </a:solidFill>
          <a:ln cap="flat" cmpd="sng" w="9525">
            <a:solidFill>
              <a:srgbClr val="5F5F5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322" name="Google Shape;322;p21"/>
          <p:cNvSpPr/>
          <p:nvPr/>
        </p:nvSpPr>
        <p:spPr>
          <a:xfrm rot="10800000">
            <a:off x="5957311" y="3866593"/>
            <a:ext cx="137100" cy="137100"/>
          </a:xfrm>
          <a:prstGeom prst="ellipse">
            <a:avLst/>
          </a:prstGeom>
          <a:solidFill>
            <a:srgbClr val="D9D9D9"/>
          </a:solidFill>
          <a:ln cap="flat" cmpd="sng" w="9525">
            <a:solidFill>
              <a:srgbClr val="5F5F5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323" name="Google Shape;323;p21"/>
          <p:cNvSpPr txBox="1"/>
          <p:nvPr/>
        </p:nvSpPr>
        <p:spPr>
          <a:xfrm>
            <a:off x="5312011" y="2649850"/>
            <a:ext cx="1427700" cy="37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200">
                <a:latin typeface="Montserrat SemiBold"/>
                <a:ea typeface="Montserrat SemiBold"/>
                <a:cs typeface="Montserrat SemiBold"/>
                <a:sym typeface="Montserrat SemiBold"/>
              </a:rPr>
              <a:t>Technological </a:t>
            </a:r>
            <a:r>
              <a:rPr lang="en-GB" sz="1200">
                <a:latin typeface="Montserrat SemiBold"/>
                <a:ea typeface="Montserrat SemiBold"/>
                <a:cs typeface="Montserrat SemiBold"/>
                <a:sym typeface="Montserrat SemiBold"/>
              </a:rPr>
              <a:t>advancement</a:t>
            </a:r>
            <a:r>
              <a:rPr lang="en-GB" sz="1200">
                <a:latin typeface="Montserrat SemiBold"/>
                <a:ea typeface="Montserrat SemiBold"/>
                <a:cs typeface="Montserrat SemiBold"/>
                <a:sym typeface="Montserrat SemiBold"/>
              </a:rPr>
              <a:t> (SMEs)</a:t>
            </a:r>
            <a:endParaRPr sz="1200">
              <a:solidFill>
                <a:srgbClr val="000000"/>
              </a:solidFill>
              <a:latin typeface="Montserrat SemiBold"/>
              <a:ea typeface="Montserrat SemiBold"/>
              <a:cs typeface="Montserrat SemiBold"/>
              <a:sym typeface="Montserrat SemiBold"/>
            </a:endParaRPr>
          </a:p>
        </p:txBody>
      </p:sp>
      <p:grpSp>
        <p:nvGrpSpPr>
          <p:cNvPr id="324" name="Google Shape;324;p21"/>
          <p:cNvGrpSpPr/>
          <p:nvPr/>
        </p:nvGrpSpPr>
        <p:grpSpPr>
          <a:xfrm>
            <a:off x="1935256" y="2095670"/>
            <a:ext cx="554181" cy="540841"/>
            <a:chOff x="6341821" y="2293832"/>
            <a:chExt cx="494055" cy="494054"/>
          </a:xfrm>
        </p:grpSpPr>
        <p:sp>
          <p:nvSpPr>
            <p:cNvPr id="325" name="Google Shape;325;p21"/>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26" name="Google Shape;326;p21"/>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27" name="Google Shape;327;p21"/>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28" name="Google Shape;328;p21"/>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29" name="Google Shape;329;p21"/>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30" name="Google Shape;330;p21"/>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31" name="Google Shape;331;p21"/>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32" name="Google Shape;332;p21"/>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33" name="Google Shape;333;p21"/>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34" name="Google Shape;334;p21"/>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sp>
          <p:nvSpPr>
            <p:cNvPr id="335" name="Google Shape;335;p21"/>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50050" lIns="100100" spcFirstLastPara="1" rIns="100100" wrap="square" tIns="50050">
              <a:noAutofit/>
            </a:bodyPr>
            <a:lstStyle/>
            <a:p>
              <a:pPr indent="0" lvl="0" marL="0" marR="0" rtl="0" algn="l">
                <a:spcBef>
                  <a:spcPts val="0"/>
                </a:spcBef>
                <a:spcAft>
                  <a:spcPts val="0"/>
                </a:spcAft>
                <a:buNone/>
              </a:pPr>
              <a:r>
                <a:t/>
              </a:r>
              <a:endParaRPr sz="2043">
                <a:solidFill>
                  <a:srgbClr val="000000"/>
                </a:solidFill>
                <a:latin typeface="Calibri"/>
                <a:ea typeface="Calibri"/>
                <a:cs typeface="Calibri"/>
                <a:sym typeface="Calibri"/>
              </a:endParaRPr>
            </a:p>
          </p:txBody>
        </p:sp>
      </p:grpSp>
      <p:sp>
        <p:nvSpPr>
          <p:cNvPr id="336" name="Google Shape;336;p21"/>
          <p:cNvSpPr/>
          <p:nvPr/>
        </p:nvSpPr>
        <p:spPr>
          <a:xfrm rot="5406391">
            <a:off x="2204616" y="1468156"/>
            <a:ext cx="2743205" cy="2743205"/>
          </a:xfrm>
          <a:prstGeom prst="arc">
            <a:avLst>
              <a:gd fmla="val 16170545" name="adj1"/>
              <a:gd fmla="val 5396413" name="adj2"/>
            </a:avLst>
          </a:prstGeom>
          <a:noFill/>
          <a:ln cap="flat" cmpd="sng" w="9525">
            <a:solidFill>
              <a:srgbClr val="000000"/>
            </a:solidFill>
            <a:prstDash val="dash"/>
            <a:round/>
            <a:headEnd len="sm" w="sm" type="none"/>
            <a:tailEnd len="sm" w="sm" type="stealth"/>
          </a:ln>
        </p:spPr>
        <p:txBody>
          <a:bodyPr anchorCtr="0" anchor="ctr" bIns="156525" lIns="156525" spcFirstLastPara="1" rIns="156525" wrap="square" tIns="156525">
            <a:noAutofit/>
          </a:bodyPr>
          <a:lstStyle/>
          <a:p>
            <a:pPr indent="0" lvl="0" marL="0" rtl="0" algn="ctr">
              <a:spcBef>
                <a:spcPts val="0"/>
              </a:spcBef>
              <a:spcAft>
                <a:spcPts val="0"/>
              </a:spcAft>
              <a:buNone/>
            </a:pPr>
            <a:r>
              <a:rPr lang="en-GB" sz="2397">
                <a:latin typeface="Montserrat Medium"/>
                <a:ea typeface="Montserrat Medium"/>
                <a:cs typeface="Montserrat Medium"/>
                <a:sym typeface="Montserrat Medium"/>
              </a:rPr>
              <a:t> </a:t>
            </a:r>
            <a:endParaRPr sz="2397">
              <a:latin typeface="Montserrat Medium"/>
              <a:ea typeface="Montserrat Medium"/>
              <a:cs typeface="Montserrat Medium"/>
              <a:sym typeface="Montserrat Medium"/>
            </a:endParaRPr>
          </a:p>
        </p:txBody>
      </p:sp>
      <p:sp>
        <p:nvSpPr>
          <p:cNvPr id="337" name="Google Shape;337;p21"/>
          <p:cNvSpPr/>
          <p:nvPr/>
        </p:nvSpPr>
        <p:spPr>
          <a:xfrm flipH="1" rot="5400000">
            <a:off x="2786280" y="1757050"/>
            <a:ext cx="2161200" cy="2164800"/>
          </a:xfrm>
          <a:prstGeom prst="arc">
            <a:avLst>
              <a:gd fmla="val 16085065" name="adj1"/>
              <a:gd fmla="val 5480519" name="adj2"/>
            </a:avLst>
          </a:prstGeom>
          <a:gradFill>
            <a:gsLst>
              <a:gs pos="0">
                <a:schemeClr val="accent5"/>
              </a:gs>
              <a:gs pos="100000">
                <a:srgbClr val="FFFFFF"/>
              </a:gs>
            </a:gsLst>
            <a:lin ang="10800025" scaled="0"/>
          </a:gradFill>
          <a:ln cap="flat" cmpd="sng" w="7025">
            <a:solidFill>
              <a:srgbClr val="000000"/>
            </a:solidFill>
            <a:prstDash val="solid"/>
            <a:round/>
            <a:headEnd len="sm" w="sm" type="none"/>
            <a:tailEnd len="sm" w="sm" type="none"/>
          </a:ln>
        </p:spPr>
        <p:txBody>
          <a:bodyPr anchorCtr="0" anchor="ctr" bIns="67425" lIns="67425" spcFirstLastPara="1" rIns="67425" wrap="square" tIns="67425">
            <a:noAutofit/>
          </a:bodyPr>
          <a:lstStyle/>
          <a:p>
            <a:pPr indent="0" lvl="0" marL="0" rtl="0" algn="ctr">
              <a:spcBef>
                <a:spcPts val="0"/>
              </a:spcBef>
              <a:spcAft>
                <a:spcPts val="0"/>
              </a:spcAft>
              <a:buNone/>
            </a:pPr>
            <a:r>
              <a:t/>
            </a:r>
            <a:endParaRPr sz="1033">
              <a:latin typeface="Montserrat Medium"/>
              <a:ea typeface="Montserrat Medium"/>
              <a:cs typeface="Montserrat Medium"/>
              <a:sym typeface="Montserrat Medium"/>
            </a:endParaRPr>
          </a:p>
        </p:txBody>
      </p:sp>
      <p:sp>
        <p:nvSpPr>
          <p:cNvPr id="338" name="Google Shape;338;p21"/>
          <p:cNvSpPr/>
          <p:nvPr/>
        </p:nvSpPr>
        <p:spPr>
          <a:xfrm>
            <a:off x="2719466" y="2771200"/>
            <a:ext cx="137100" cy="137100"/>
          </a:xfrm>
          <a:prstGeom prst="ellipse">
            <a:avLst/>
          </a:prstGeom>
          <a:solidFill>
            <a:schemeClr val="accent5"/>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339" name="Google Shape;339;p21"/>
          <p:cNvSpPr/>
          <p:nvPr/>
        </p:nvSpPr>
        <p:spPr>
          <a:xfrm>
            <a:off x="3798080" y="1673840"/>
            <a:ext cx="137100" cy="137100"/>
          </a:xfrm>
          <a:prstGeom prst="ellipse">
            <a:avLst/>
          </a:prstGeom>
          <a:solidFill>
            <a:schemeClr val="accent5"/>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Montserrat Medium"/>
              <a:ea typeface="Montserrat Medium"/>
              <a:cs typeface="Montserrat Medium"/>
              <a:sym typeface="Montserrat Medium"/>
            </a:endParaRPr>
          </a:p>
        </p:txBody>
      </p:sp>
      <p:sp>
        <p:nvSpPr>
          <p:cNvPr id="340" name="Google Shape;340;p21"/>
          <p:cNvSpPr txBox="1"/>
          <p:nvPr/>
        </p:nvSpPr>
        <p:spPr>
          <a:xfrm>
            <a:off x="3152780" y="2649850"/>
            <a:ext cx="1427700" cy="37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200">
                <a:latin typeface="Montserrat SemiBold"/>
                <a:ea typeface="Montserrat SemiBold"/>
                <a:cs typeface="Montserrat SemiBold"/>
                <a:sym typeface="Montserrat SemiBold"/>
              </a:rPr>
              <a:t>Clinical, </a:t>
            </a:r>
            <a:r>
              <a:rPr lang="en-GB" sz="1200">
                <a:latin typeface="Montserrat SemiBold"/>
                <a:ea typeface="Montserrat SemiBold"/>
                <a:cs typeface="Montserrat SemiBold"/>
                <a:sym typeface="Montserrat SemiBold"/>
              </a:rPr>
              <a:t>Social &amp; Psychological Needs</a:t>
            </a:r>
            <a:endParaRPr sz="1200">
              <a:solidFill>
                <a:srgbClr val="000000"/>
              </a:solidFill>
              <a:latin typeface="Montserrat SemiBold"/>
              <a:ea typeface="Montserrat SemiBold"/>
              <a:cs typeface="Montserrat SemiBold"/>
              <a:sym typeface="Montserrat SemiBold"/>
            </a:endParaRPr>
          </a:p>
        </p:txBody>
      </p:sp>
      <p:grpSp>
        <p:nvGrpSpPr>
          <p:cNvPr id="341" name="Google Shape;341;p21"/>
          <p:cNvGrpSpPr/>
          <p:nvPr/>
        </p:nvGrpSpPr>
        <p:grpSpPr>
          <a:xfrm>
            <a:off x="7471971" y="2985761"/>
            <a:ext cx="554178" cy="554180"/>
            <a:chOff x="7321625" y="3181973"/>
            <a:chExt cx="494052" cy="494054"/>
          </a:xfrm>
        </p:grpSpPr>
        <p:sp>
          <p:nvSpPr>
            <p:cNvPr id="342" name="Google Shape;342;p21"/>
            <p:cNvSpPr/>
            <p:nvPr/>
          </p:nvSpPr>
          <p:spPr>
            <a:xfrm>
              <a:off x="7389603" y="3285611"/>
              <a:ext cx="146249" cy="140692"/>
            </a:xfrm>
            <a:custGeom>
              <a:rect b="b" l="l" r="r" t="t"/>
              <a:pathLst>
                <a:path extrusionOk="0" h="140692" w="146249">
                  <a:moveTo>
                    <a:pt x="88313" y="140692"/>
                  </a:moveTo>
                  <a:cubicBezTo>
                    <a:pt x="101739" y="140692"/>
                    <a:pt x="115358" y="137620"/>
                    <a:pt x="128124" y="131132"/>
                  </a:cubicBezTo>
                  <a:cubicBezTo>
                    <a:pt x="133608" y="128346"/>
                    <a:pt x="138799" y="124989"/>
                    <a:pt x="143555" y="121155"/>
                  </a:cubicBezTo>
                  <a:cubicBezTo>
                    <a:pt x="146667" y="118646"/>
                    <a:pt x="147154" y="114089"/>
                    <a:pt x="144646" y="110978"/>
                  </a:cubicBezTo>
                  <a:cubicBezTo>
                    <a:pt x="142136" y="107866"/>
                    <a:pt x="137581" y="107378"/>
                    <a:pt x="134469" y="109887"/>
                  </a:cubicBezTo>
                  <a:cubicBezTo>
                    <a:pt x="130496" y="113091"/>
                    <a:pt x="126156" y="115897"/>
                    <a:pt x="121567" y="118227"/>
                  </a:cubicBezTo>
                  <a:cubicBezTo>
                    <a:pt x="110894" y="123651"/>
                    <a:pt x="99514" y="126220"/>
                    <a:pt x="88289" y="126219"/>
                  </a:cubicBezTo>
                  <a:cubicBezTo>
                    <a:pt x="61398" y="126217"/>
                    <a:pt x="35432" y="111468"/>
                    <a:pt x="22440" y="85898"/>
                  </a:cubicBezTo>
                  <a:cubicBezTo>
                    <a:pt x="10349" y="62104"/>
                    <a:pt x="12120" y="33509"/>
                    <a:pt x="27061" y="11274"/>
                  </a:cubicBezTo>
                  <a:cubicBezTo>
                    <a:pt x="29290" y="7957"/>
                    <a:pt x="28407" y="3460"/>
                    <a:pt x="25090" y="1231"/>
                  </a:cubicBezTo>
                  <a:cubicBezTo>
                    <a:pt x="21774" y="-998"/>
                    <a:pt x="17277" y="-116"/>
                    <a:pt x="15047" y="3201"/>
                  </a:cubicBezTo>
                  <a:cubicBezTo>
                    <a:pt x="-2816" y="29787"/>
                    <a:pt x="-4929" y="63986"/>
                    <a:pt x="9536" y="92455"/>
                  </a:cubicBezTo>
                  <a:cubicBezTo>
                    <a:pt x="25082" y="123048"/>
                    <a:pt x="56141" y="140693"/>
                    <a:pt x="88313" y="140692"/>
                  </a:cubicBezTo>
                  <a:close/>
                </a:path>
              </a:pathLst>
            </a:custGeom>
            <a:solidFill>
              <a:srgbClr val="000000"/>
            </a:solidFill>
            <a:ln>
              <a:noFill/>
            </a:ln>
          </p:spPr>
          <p:txBody>
            <a:bodyPr anchorCtr="0" anchor="ctr" bIns="47975" lIns="96000" spcFirstLastPara="1" rIns="96000" wrap="square" tIns="47975">
              <a:noAutofit/>
            </a:bodyPr>
            <a:lstStyle/>
            <a:p>
              <a:pPr indent="0" lvl="0" marL="0" marR="0" rtl="0" algn="l">
                <a:spcBef>
                  <a:spcPts val="0"/>
                </a:spcBef>
                <a:spcAft>
                  <a:spcPts val="0"/>
                </a:spcAft>
                <a:buNone/>
              </a:pPr>
              <a:r>
                <a:t/>
              </a:r>
              <a:endParaRPr sz="1960">
                <a:solidFill>
                  <a:srgbClr val="000000"/>
                </a:solidFill>
                <a:latin typeface="Calibri"/>
                <a:ea typeface="Calibri"/>
                <a:cs typeface="Calibri"/>
                <a:sym typeface="Calibri"/>
              </a:endParaRPr>
            </a:p>
          </p:txBody>
        </p:sp>
        <p:sp>
          <p:nvSpPr>
            <p:cNvPr id="343" name="Google Shape;343;p21"/>
            <p:cNvSpPr/>
            <p:nvPr/>
          </p:nvSpPr>
          <p:spPr>
            <a:xfrm>
              <a:off x="7423417" y="3249920"/>
              <a:ext cx="142485" cy="139304"/>
            </a:xfrm>
            <a:custGeom>
              <a:rect b="b" l="l" r="r" t="t"/>
              <a:pathLst>
                <a:path extrusionOk="0" h="139304" w="142485">
                  <a:moveTo>
                    <a:pt x="11445" y="28230"/>
                  </a:moveTo>
                  <a:cubicBezTo>
                    <a:pt x="14446" y="26085"/>
                    <a:pt x="17647" y="24146"/>
                    <a:pt x="20956" y="22464"/>
                  </a:cubicBezTo>
                  <a:cubicBezTo>
                    <a:pt x="57199" y="4049"/>
                    <a:pt x="101667" y="18551"/>
                    <a:pt x="120083" y="54794"/>
                  </a:cubicBezTo>
                  <a:cubicBezTo>
                    <a:pt x="131891" y="78031"/>
                    <a:pt x="130438" y="106141"/>
                    <a:pt x="116293" y="128155"/>
                  </a:cubicBezTo>
                  <a:cubicBezTo>
                    <a:pt x="114132" y="131518"/>
                    <a:pt x="115107" y="135995"/>
                    <a:pt x="118469" y="138156"/>
                  </a:cubicBezTo>
                  <a:cubicBezTo>
                    <a:pt x="119680" y="138934"/>
                    <a:pt x="121035" y="139305"/>
                    <a:pt x="122375" y="139305"/>
                  </a:cubicBezTo>
                  <a:cubicBezTo>
                    <a:pt x="124756" y="139305"/>
                    <a:pt x="127088" y="138130"/>
                    <a:pt x="128470" y="135980"/>
                  </a:cubicBezTo>
                  <a:cubicBezTo>
                    <a:pt x="145382" y="109659"/>
                    <a:pt x="147113" y="76038"/>
                    <a:pt x="132988" y="48237"/>
                  </a:cubicBezTo>
                  <a:cubicBezTo>
                    <a:pt x="110954" y="4877"/>
                    <a:pt x="57753" y="-12471"/>
                    <a:pt x="14399" y="9560"/>
                  </a:cubicBezTo>
                  <a:cubicBezTo>
                    <a:pt x="10445" y="11569"/>
                    <a:pt x="6621" y="13887"/>
                    <a:pt x="3030" y="16452"/>
                  </a:cubicBezTo>
                  <a:cubicBezTo>
                    <a:pt x="-222" y="18776"/>
                    <a:pt x="-974" y="23296"/>
                    <a:pt x="1349" y="26548"/>
                  </a:cubicBezTo>
                  <a:cubicBezTo>
                    <a:pt x="3673" y="29802"/>
                    <a:pt x="8195" y="30552"/>
                    <a:pt x="11445" y="28230"/>
                  </a:cubicBezTo>
                  <a:close/>
                </a:path>
              </a:pathLst>
            </a:custGeom>
            <a:solidFill>
              <a:srgbClr val="000000"/>
            </a:solidFill>
            <a:ln>
              <a:noFill/>
            </a:ln>
          </p:spPr>
          <p:txBody>
            <a:bodyPr anchorCtr="0" anchor="ctr" bIns="47975" lIns="96000" spcFirstLastPara="1" rIns="96000" wrap="square" tIns="47975">
              <a:noAutofit/>
            </a:bodyPr>
            <a:lstStyle/>
            <a:p>
              <a:pPr indent="0" lvl="0" marL="0" marR="0" rtl="0" algn="l">
                <a:spcBef>
                  <a:spcPts val="0"/>
                </a:spcBef>
                <a:spcAft>
                  <a:spcPts val="0"/>
                </a:spcAft>
                <a:buNone/>
              </a:pPr>
              <a:r>
                <a:t/>
              </a:r>
              <a:endParaRPr sz="1960">
                <a:solidFill>
                  <a:srgbClr val="000000"/>
                </a:solidFill>
                <a:latin typeface="Calibri"/>
                <a:ea typeface="Calibri"/>
                <a:cs typeface="Calibri"/>
                <a:sym typeface="Calibri"/>
              </a:endParaRPr>
            </a:p>
          </p:txBody>
        </p:sp>
        <p:sp>
          <p:nvSpPr>
            <p:cNvPr id="344" name="Google Shape;344;p21"/>
            <p:cNvSpPr/>
            <p:nvPr/>
          </p:nvSpPr>
          <p:spPr>
            <a:xfrm>
              <a:off x="7615966" y="3502708"/>
              <a:ext cx="113965" cy="119225"/>
            </a:xfrm>
            <a:custGeom>
              <a:rect b="b" l="l" r="r" t="t"/>
              <a:pathLst>
                <a:path extrusionOk="0" h="119225" w="113965">
                  <a:moveTo>
                    <a:pt x="102989" y="96347"/>
                  </a:moveTo>
                  <a:cubicBezTo>
                    <a:pt x="99859" y="98236"/>
                    <a:pt x="96523" y="99841"/>
                    <a:pt x="93069" y="101119"/>
                  </a:cubicBezTo>
                  <a:cubicBezTo>
                    <a:pt x="86414" y="103582"/>
                    <a:pt x="79593" y="104751"/>
                    <a:pt x="72879" y="104750"/>
                  </a:cubicBezTo>
                  <a:cubicBezTo>
                    <a:pt x="49165" y="104749"/>
                    <a:pt x="26820" y="90174"/>
                    <a:pt x="18117" y="66667"/>
                  </a:cubicBezTo>
                  <a:cubicBezTo>
                    <a:pt x="11247" y="48109"/>
                    <a:pt x="14223" y="27507"/>
                    <a:pt x="26077" y="11555"/>
                  </a:cubicBezTo>
                  <a:cubicBezTo>
                    <a:pt x="28461" y="8347"/>
                    <a:pt x="27792" y="3813"/>
                    <a:pt x="24585" y="1429"/>
                  </a:cubicBezTo>
                  <a:cubicBezTo>
                    <a:pt x="21376" y="-954"/>
                    <a:pt x="16844" y="-289"/>
                    <a:pt x="14460" y="2921"/>
                  </a:cubicBezTo>
                  <a:cubicBezTo>
                    <a:pt x="-325" y="22817"/>
                    <a:pt x="-4033" y="48525"/>
                    <a:pt x="4544" y="71692"/>
                  </a:cubicBezTo>
                  <a:cubicBezTo>
                    <a:pt x="15406" y="101035"/>
                    <a:pt x="43294" y="119226"/>
                    <a:pt x="72895" y="119225"/>
                  </a:cubicBezTo>
                  <a:cubicBezTo>
                    <a:pt x="81273" y="119225"/>
                    <a:pt x="89789" y="117767"/>
                    <a:pt x="98094" y="114693"/>
                  </a:cubicBezTo>
                  <a:cubicBezTo>
                    <a:pt x="102398" y="113100"/>
                    <a:pt x="106561" y="111096"/>
                    <a:pt x="110467" y="108739"/>
                  </a:cubicBezTo>
                  <a:cubicBezTo>
                    <a:pt x="113890" y="106674"/>
                    <a:pt x="114989" y="102226"/>
                    <a:pt x="112924" y="98804"/>
                  </a:cubicBezTo>
                  <a:cubicBezTo>
                    <a:pt x="110859" y="95382"/>
                    <a:pt x="106410" y="94282"/>
                    <a:pt x="102989" y="96347"/>
                  </a:cubicBezTo>
                  <a:close/>
                </a:path>
              </a:pathLst>
            </a:custGeom>
            <a:solidFill>
              <a:srgbClr val="000000"/>
            </a:solidFill>
            <a:ln>
              <a:noFill/>
            </a:ln>
          </p:spPr>
          <p:txBody>
            <a:bodyPr anchorCtr="0" anchor="ctr" bIns="47975" lIns="96000" spcFirstLastPara="1" rIns="96000" wrap="square" tIns="47975">
              <a:noAutofit/>
            </a:bodyPr>
            <a:lstStyle/>
            <a:p>
              <a:pPr indent="0" lvl="0" marL="0" marR="0" rtl="0" algn="l">
                <a:spcBef>
                  <a:spcPts val="0"/>
                </a:spcBef>
                <a:spcAft>
                  <a:spcPts val="0"/>
                </a:spcAft>
                <a:buNone/>
              </a:pPr>
              <a:r>
                <a:t/>
              </a:r>
              <a:endParaRPr sz="1960">
                <a:solidFill>
                  <a:srgbClr val="000000"/>
                </a:solidFill>
                <a:latin typeface="Calibri"/>
                <a:ea typeface="Calibri"/>
                <a:cs typeface="Calibri"/>
                <a:sym typeface="Calibri"/>
              </a:endParaRPr>
            </a:p>
          </p:txBody>
        </p:sp>
        <p:sp>
          <p:nvSpPr>
            <p:cNvPr id="345" name="Google Shape;345;p21"/>
            <p:cNvSpPr/>
            <p:nvPr/>
          </p:nvSpPr>
          <p:spPr>
            <a:xfrm>
              <a:off x="7321625" y="3181973"/>
              <a:ext cx="312287" cy="312286"/>
            </a:xfrm>
            <a:custGeom>
              <a:rect b="b" l="l" r="r" t="t"/>
              <a:pathLst>
                <a:path extrusionOk="0" h="312286" w="312287">
                  <a:moveTo>
                    <a:pt x="85364" y="256579"/>
                  </a:moveTo>
                  <a:lnTo>
                    <a:pt x="78743" y="276885"/>
                  </a:lnTo>
                  <a:cubicBezTo>
                    <a:pt x="77184" y="281659"/>
                    <a:pt x="77580" y="286754"/>
                    <a:pt x="79854" y="291233"/>
                  </a:cubicBezTo>
                  <a:cubicBezTo>
                    <a:pt x="82130" y="295710"/>
                    <a:pt x="86013" y="299034"/>
                    <a:pt x="90788" y="300592"/>
                  </a:cubicBezTo>
                  <a:lnTo>
                    <a:pt x="123777" y="311351"/>
                  </a:lnTo>
                  <a:cubicBezTo>
                    <a:pt x="125695" y="311976"/>
                    <a:pt x="127666" y="312287"/>
                    <a:pt x="129626" y="312287"/>
                  </a:cubicBezTo>
                  <a:cubicBezTo>
                    <a:pt x="132546" y="312287"/>
                    <a:pt x="135446" y="311598"/>
                    <a:pt x="138125" y="310237"/>
                  </a:cubicBezTo>
                  <a:cubicBezTo>
                    <a:pt x="142602" y="307962"/>
                    <a:pt x="145926" y="304079"/>
                    <a:pt x="147484" y="299304"/>
                  </a:cubicBezTo>
                  <a:lnTo>
                    <a:pt x="154105" y="278999"/>
                  </a:lnTo>
                  <a:cubicBezTo>
                    <a:pt x="161834" y="279135"/>
                    <a:pt x="169545" y="278553"/>
                    <a:pt x="177134" y="277245"/>
                  </a:cubicBezTo>
                  <a:lnTo>
                    <a:pt x="186793" y="296254"/>
                  </a:lnTo>
                  <a:cubicBezTo>
                    <a:pt x="191489" y="305497"/>
                    <a:pt x="202832" y="309198"/>
                    <a:pt x="212075" y="304500"/>
                  </a:cubicBezTo>
                  <a:lnTo>
                    <a:pt x="243009" y="288781"/>
                  </a:lnTo>
                  <a:cubicBezTo>
                    <a:pt x="252252" y="284084"/>
                    <a:pt x="255951" y="272743"/>
                    <a:pt x="251254" y="263500"/>
                  </a:cubicBezTo>
                  <a:lnTo>
                    <a:pt x="241594" y="244491"/>
                  </a:lnTo>
                  <a:cubicBezTo>
                    <a:pt x="247125" y="239135"/>
                    <a:pt x="252144" y="233255"/>
                    <a:pt x="256589" y="226925"/>
                  </a:cubicBezTo>
                  <a:lnTo>
                    <a:pt x="276894" y="233547"/>
                  </a:lnTo>
                  <a:cubicBezTo>
                    <a:pt x="281670" y="235105"/>
                    <a:pt x="286765" y="234709"/>
                    <a:pt x="291243" y="232434"/>
                  </a:cubicBezTo>
                  <a:cubicBezTo>
                    <a:pt x="295720" y="230158"/>
                    <a:pt x="299044" y="226275"/>
                    <a:pt x="300600" y="221501"/>
                  </a:cubicBezTo>
                  <a:lnTo>
                    <a:pt x="311359" y="188512"/>
                  </a:lnTo>
                  <a:cubicBezTo>
                    <a:pt x="314574" y="178655"/>
                    <a:pt x="309172" y="168020"/>
                    <a:pt x="299314" y="164805"/>
                  </a:cubicBezTo>
                  <a:lnTo>
                    <a:pt x="279008" y="158183"/>
                  </a:lnTo>
                  <a:cubicBezTo>
                    <a:pt x="279151" y="150450"/>
                    <a:pt x="278563" y="142742"/>
                    <a:pt x="277255" y="135154"/>
                  </a:cubicBezTo>
                  <a:lnTo>
                    <a:pt x="296263" y="125495"/>
                  </a:lnTo>
                  <a:cubicBezTo>
                    <a:pt x="300741" y="123220"/>
                    <a:pt x="304065" y="119337"/>
                    <a:pt x="305623" y="114561"/>
                  </a:cubicBezTo>
                  <a:cubicBezTo>
                    <a:pt x="307180" y="109787"/>
                    <a:pt x="306783" y="104691"/>
                    <a:pt x="304509" y="100213"/>
                  </a:cubicBezTo>
                  <a:lnTo>
                    <a:pt x="288791" y="69279"/>
                  </a:lnTo>
                  <a:cubicBezTo>
                    <a:pt x="284095" y="60037"/>
                    <a:pt x="272754" y="56337"/>
                    <a:pt x="263509" y="61033"/>
                  </a:cubicBezTo>
                  <a:lnTo>
                    <a:pt x="244500" y="70694"/>
                  </a:lnTo>
                  <a:cubicBezTo>
                    <a:pt x="239141" y="65162"/>
                    <a:pt x="233262" y="60144"/>
                    <a:pt x="226933" y="55700"/>
                  </a:cubicBezTo>
                  <a:lnTo>
                    <a:pt x="233556" y="35394"/>
                  </a:lnTo>
                  <a:cubicBezTo>
                    <a:pt x="236770" y="25537"/>
                    <a:pt x="231366" y="14903"/>
                    <a:pt x="221509" y="11688"/>
                  </a:cubicBezTo>
                  <a:lnTo>
                    <a:pt x="188520" y="929"/>
                  </a:lnTo>
                  <a:cubicBezTo>
                    <a:pt x="178665" y="-2287"/>
                    <a:pt x="168028" y="3116"/>
                    <a:pt x="164814" y="12974"/>
                  </a:cubicBezTo>
                  <a:lnTo>
                    <a:pt x="158191" y="33281"/>
                  </a:lnTo>
                  <a:cubicBezTo>
                    <a:pt x="150452" y="33137"/>
                    <a:pt x="142749" y="33725"/>
                    <a:pt x="135162" y="35034"/>
                  </a:cubicBezTo>
                  <a:lnTo>
                    <a:pt x="125503" y="16025"/>
                  </a:lnTo>
                  <a:cubicBezTo>
                    <a:pt x="123229" y="11547"/>
                    <a:pt x="119346" y="8223"/>
                    <a:pt x="114570" y="6665"/>
                  </a:cubicBezTo>
                  <a:cubicBezTo>
                    <a:pt x="109797" y="5109"/>
                    <a:pt x="104702" y="5503"/>
                    <a:pt x="100222" y="7779"/>
                  </a:cubicBezTo>
                  <a:lnTo>
                    <a:pt x="69289" y="23497"/>
                  </a:lnTo>
                  <a:cubicBezTo>
                    <a:pt x="64811" y="25771"/>
                    <a:pt x="61487" y="29654"/>
                    <a:pt x="59929" y="34430"/>
                  </a:cubicBezTo>
                  <a:cubicBezTo>
                    <a:pt x="58371" y="39205"/>
                    <a:pt x="58767" y="44301"/>
                    <a:pt x="61042" y="48779"/>
                  </a:cubicBezTo>
                  <a:lnTo>
                    <a:pt x="70702" y="67788"/>
                  </a:lnTo>
                  <a:cubicBezTo>
                    <a:pt x="65171" y="73145"/>
                    <a:pt x="60151" y="79025"/>
                    <a:pt x="55708" y="85354"/>
                  </a:cubicBezTo>
                  <a:lnTo>
                    <a:pt x="35402" y="78732"/>
                  </a:lnTo>
                  <a:cubicBezTo>
                    <a:pt x="30626" y="77173"/>
                    <a:pt x="25531" y="77570"/>
                    <a:pt x="21054" y="79845"/>
                  </a:cubicBezTo>
                  <a:cubicBezTo>
                    <a:pt x="16577" y="82120"/>
                    <a:pt x="13253" y="86003"/>
                    <a:pt x="11696" y="90778"/>
                  </a:cubicBezTo>
                  <a:lnTo>
                    <a:pt x="937" y="123767"/>
                  </a:lnTo>
                  <a:cubicBezTo>
                    <a:pt x="-621" y="128542"/>
                    <a:pt x="-226" y="133637"/>
                    <a:pt x="2050" y="138116"/>
                  </a:cubicBezTo>
                  <a:cubicBezTo>
                    <a:pt x="4325" y="142593"/>
                    <a:pt x="8208" y="145916"/>
                    <a:pt x="12983" y="147474"/>
                  </a:cubicBezTo>
                  <a:lnTo>
                    <a:pt x="33288" y="154096"/>
                  </a:lnTo>
                  <a:cubicBezTo>
                    <a:pt x="33146" y="161831"/>
                    <a:pt x="33734" y="169538"/>
                    <a:pt x="35042" y="177125"/>
                  </a:cubicBezTo>
                  <a:lnTo>
                    <a:pt x="16033" y="186785"/>
                  </a:lnTo>
                  <a:cubicBezTo>
                    <a:pt x="6789" y="191481"/>
                    <a:pt x="3091" y="202822"/>
                    <a:pt x="7787" y="212065"/>
                  </a:cubicBezTo>
                  <a:lnTo>
                    <a:pt x="23506" y="243000"/>
                  </a:lnTo>
                  <a:cubicBezTo>
                    <a:pt x="28203" y="252244"/>
                    <a:pt x="39546" y="255941"/>
                    <a:pt x="48788" y="251245"/>
                  </a:cubicBezTo>
                  <a:lnTo>
                    <a:pt x="67796" y="241586"/>
                  </a:lnTo>
                  <a:cubicBezTo>
                    <a:pt x="73154" y="247117"/>
                    <a:pt x="79033" y="252136"/>
                    <a:pt x="85364" y="256579"/>
                  </a:cubicBezTo>
                  <a:close/>
                  <a:moveTo>
                    <a:pt x="42231" y="238341"/>
                  </a:moveTo>
                  <a:cubicBezTo>
                    <a:pt x="40103" y="239421"/>
                    <a:pt x="37490" y="238571"/>
                    <a:pt x="36410" y="236443"/>
                  </a:cubicBezTo>
                  <a:lnTo>
                    <a:pt x="20691" y="205509"/>
                  </a:lnTo>
                  <a:cubicBezTo>
                    <a:pt x="19610" y="203381"/>
                    <a:pt x="20462" y="200770"/>
                    <a:pt x="22589" y="199688"/>
                  </a:cubicBezTo>
                  <a:lnTo>
                    <a:pt x="46475" y="187550"/>
                  </a:lnTo>
                  <a:cubicBezTo>
                    <a:pt x="49417" y="186055"/>
                    <a:pt x="50975" y="182759"/>
                    <a:pt x="50263" y="179537"/>
                  </a:cubicBezTo>
                  <a:cubicBezTo>
                    <a:pt x="48086" y="169679"/>
                    <a:pt x="47312" y="159533"/>
                    <a:pt x="47965" y="149378"/>
                  </a:cubicBezTo>
                  <a:cubicBezTo>
                    <a:pt x="48177" y="146081"/>
                    <a:pt x="46128" y="143059"/>
                    <a:pt x="42987" y="142034"/>
                  </a:cubicBezTo>
                  <a:lnTo>
                    <a:pt x="17470" y="133712"/>
                  </a:lnTo>
                  <a:cubicBezTo>
                    <a:pt x="16371" y="133354"/>
                    <a:pt x="15478" y="132589"/>
                    <a:pt x="14954" y="131558"/>
                  </a:cubicBezTo>
                  <a:cubicBezTo>
                    <a:pt x="14430" y="130526"/>
                    <a:pt x="14338" y="129354"/>
                    <a:pt x="14696" y="128255"/>
                  </a:cubicBezTo>
                  <a:lnTo>
                    <a:pt x="25457" y="95265"/>
                  </a:lnTo>
                  <a:cubicBezTo>
                    <a:pt x="26195" y="92995"/>
                    <a:pt x="28645" y="91753"/>
                    <a:pt x="30915" y="92492"/>
                  </a:cubicBezTo>
                  <a:lnTo>
                    <a:pt x="56432" y="100813"/>
                  </a:lnTo>
                  <a:cubicBezTo>
                    <a:pt x="59572" y="101837"/>
                    <a:pt x="63010" y="100606"/>
                    <a:pt x="64783" y="97816"/>
                  </a:cubicBezTo>
                  <a:cubicBezTo>
                    <a:pt x="70240" y="89233"/>
                    <a:pt x="76846" y="81493"/>
                    <a:pt x="84419" y="74812"/>
                  </a:cubicBezTo>
                  <a:cubicBezTo>
                    <a:pt x="86894" y="72629"/>
                    <a:pt x="87578" y="69048"/>
                    <a:pt x="86083" y="66107"/>
                  </a:cubicBezTo>
                  <a:lnTo>
                    <a:pt x="73946" y="42222"/>
                  </a:lnTo>
                  <a:cubicBezTo>
                    <a:pt x="73422" y="41190"/>
                    <a:pt x="73330" y="40018"/>
                    <a:pt x="73689" y="38918"/>
                  </a:cubicBezTo>
                  <a:cubicBezTo>
                    <a:pt x="74047" y="37819"/>
                    <a:pt x="74812" y="36924"/>
                    <a:pt x="75844" y="36400"/>
                  </a:cubicBezTo>
                  <a:lnTo>
                    <a:pt x="106777" y="20679"/>
                  </a:lnTo>
                  <a:cubicBezTo>
                    <a:pt x="107809" y="20155"/>
                    <a:pt x="108981" y="20065"/>
                    <a:pt x="110082" y="20423"/>
                  </a:cubicBezTo>
                  <a:cubicBezTo>
                    <a:pt x="111180" y="20782"/>
                    <a:pt x="112074" y="21546"/>
                    <a:pt x="112598" y="22577"/>
                  </a:cubicBezTo>
                  <a:lnTo>
                    <a:pt x="124735" y="46464"/>
                  </a:lnTo>
                  <a:cubicBezTo>
                    <a:pt x="126231" y="49405"/>
                    <a:pt x="129526" y="50964"/>
                    <a:pt x="132748" y="50252"/>
                  </a:cubicBezTo>
                  <a:cubicBezTo>
                    <a:pt x="142608" y="48074"/>
                    <a:pt x="152753" y="47302"/>
                    <a:pt x="162906" y="47954"/>
                  </a:cubicBezTo>
                  <a:cubicBezTo>
                    <a:pt x="166235" y="48167"/>
                    <a:pt x="169225" y="46116"/>
                    <a:pt x="170250" y="42975"/>
                  </a:cubicBezTo>
                  <a:lnTo>
                    <a:pt x="178573" y="17458"/>
                  </a:lnTo>
                  <a:cubicBezTo>
                    <a:pt x="179313" y="15189"/>
                    <a:pt x="181761" y="13945"/>
                    <a:pt x="184031" y="14685"/>
                  </a:cubicBezTo>
                  <a:lnTo>
                    <a:pt x="217020" y="25444"/>
                  </a:lnTo>
                  <a:cubicBezTo>
                    <a:pt x="219289" y="26184"/>
                    <a:pt x="220534" y="28632"/>
                    <a:pt x="219794" y="30902"/>
                  </a:cubicBezTo>
                  <a:lnTo>
                    <a:pt x="211471" y="56419"/>
                  </a:lnTo>
                  <a:cubicBezTo>
                    <a:pt x="210446" y="59561"/>
                    <a:pt x="211679" y="62998"/>
                    <a:pt x="214468" y="64771"/>
                  </a:cubicBezTo>
                  <a:cubicBezTo>
                    <a:pt x="223053" y="70228"/>
                    <a:pt x="230792" y="76835"/>
                    <a:pt x="237473" y="84407"/>
                  </a:cubicBezTo>
                  <a:cubicBezTo>
                    <a:pt x="239656" y="86883"/>
                    <a:pt x="243239" y="87566"/>
                    <a:pt x="246178" y="86072"/>
                  </a:cubicBezTo>
                  <a:lnTo>
                    <a:pt x="270064" y="73935"/>
                  </a:lnTo>
                  <a:cubicBezTo>
                    <a:pt x="272191" y="72853"/>
                    <a:pt x="274802" y="73703"/>
                    <a:pt x="275885" y="75833"/>
                  </a:cubicBezTo>
                  <a:lnTo>
                    <a:pt x="291603" y="106767"/>
                  </a:lnTo>
                  <a:cubicBezTo>
                    <a:pt x="292127" y="107799"/>
                    <a:pt x="292218" y="108972"/>
                    <a:pt x="291860" y="110071"/>
                  </a:cubicBezTo>
                  <a:cubicBezTo>
                    <a:pt x="291501" y="111170"/>
                    <a:pt x="290736" y="112065"/>
                    <a:pt x="289706" y="112588"/>
                  </a:cubicBezTo>
                  <a:lnTo>
                    <a:pt x="265820" y="124725"/>
                  </a:lnTo>
                  <a:cubicBezTo>
                    <a:pt x="262878" y="126221"/>
                    <a:pt x="261321" y="129516"/>
                    <a:pt x="262032" y="132738"/>
                  </a:cubicBezTo>
                  <a:cubicBezTo>
                    <a:pt x="264209" y="142600"/>
                    <a:pt x="264983" y="152747"/>
                    <a:pt x="264329" y="162896"/>
                  </a:cubicBezTo>
                  <a:cubicBezTo>
                    <a:pt x="264117" y="166195"/>
                    <a:pt x="266166" y="169217"/>
                    <a:pt x="269308" y="170242"/>
                  </a:cubicBezTo>
                  <a:lnTo>
                    <a:pt x="294824" y="178563"/>
                  </a:lnTo>
                  <a:cubicBezTo>
                    <a:pt x="297094" y="179303"/>
                    <a:pt x="298338" y="181751"/>
                    <a:pt x="297598" y="184021"/>
                  </a:cubicBezTo>
                  <a:lnTo>
                    <a:pt x="286838" y="217011"/>
                  </a:lnTo>
                  <a:cubicBezTo>
                    <a:pt x="286480" y="218110"/>
                    <a:pt x="285715" y="219004"/>
                    <a:pt x="284684" y="219527"/>
                  </a:cubicBezTo>
                  <a:cubicBezTo>
                    <a:pt x="283653" y="220051"/>
                    <a:pt x="282481" y="220143"/>
                    <a:pt x="281380" y="219784"/>
                  </a:cubicBezTo>
                  <a:lnTo>
                    <a:pt x="255864" y="211462"/>
                  </a:lnTo>
                  <a:cubicBezTo>
                    <a:pt x="252724" y="210438"/>
                    <a:pt x="249287" y="211671"/>
                    <a:pt x="247513" y="214459"/>
                  </a:cubicBezTo>
                  <a:cubicBezTo>
                    <a:pt x="242054" y="223046"/>
                    <a:pt x="235448" y="230786"/>
                    <a:pt x="227877" y="237465"/>
                  </a:cubicBezTo>
                  <a:cubicBezTo>
                    <a:pt x="225401" y="239647"/>
                    <a:pt x="224717" y="243227"/>
                    <a:pt x="226212" y="246170"/>
                  </a:cubicBezTo>
                  <a:lnTo>
                    <a:pt x="238349" y="270055"/>
                  </a:lnTo>
                  <a:cubicBezTo>
                    <a:pt x="239431" y="272183"/>
                    <a:pt x="238579" y="274794"/>
                    <a:pt x="236451" y="275876"/>
                  </a:cubicBezTo>
                  <a:lnTo>
                    <a:pt x="205517" y="291595"/>
                  </a:lnTo>
                  <a:cubicBezTo>
                    <a:pt x="203390" y="292675"/>
                    <a:pt x="200777" y="291825"/>
                    <a:pt x="199696" y="289697"/>
                  </a:cubicBezTo>
                  <a:lnTo>
                    <a:pt x="187559" y="265811"/>
                  </a:lnTo>
                  <a:cubicBezTo>
                    <a:pt x="186063" y="262870"/>
                    <a:pt x="182766" y="261313"/>
                    <a:pt x="179546" y="262023"/>
                  </a:cubicBezTo>
                  <a:cubicBezTo>
                    <a:pt x="169686" y="264201"/>
                    <a:pt x="159540" y="264972"/>
                    <a:pt x="149389" y="264321"/>
                  </a:cubicBezTo>
                  <a:cubicBezTo>
                    <a:pt x="146078" y="264103"/>
                    <a:pt x="143068" y="266157"/>
                    <a:pt x="142043" y="269299"/>
                  </a:cubicBezTo>
                  <a:lnTo>
                    <a:pt x="133723" y="294816"/>
                  </a:lnTo>
                  <a:cubicBezTo>
                    <a:pt x="133364" y="295916"/>
                    <a:pt x="132598" y="296809"/>
                    <a:pt x="131568" y="297333"/>
                  </a:cubicBezTo>
                  <a:cubicBezTo>
                    <a:pt x="130536" y="297857"/>
                    <a:pt x="129364" y="297949"/>
                    <a:pt x="128263" y="297590"/>
                  </a:cubicBezTo>
                  <a:lnTo>
                    <a:pt x="95274" y="286831"/>
                  </a:lnTo>
                  <a:cubicBezTo>
                    <a:pt x="94176" y="286472"/>
                    <a:pt x="93282" y="285706"/>
                    <a:pt x="92758" y="284676"/>
                  </a:cubicBezTo>
                  <a:cubicBezTo>
                    <a:pt x="92234" y="283644"/>
                    <a:pt x="92143" y="282472"/>
                    <a:pt x="92502" y="281372"/>
                  </a:cubicBezTo>
                  <a:lnTo>
                    <a:pt x="100824" y="255855"/>
                  </a:lnTo>
                  <a:cubicBezTo>
                    <a:pt x="101848" y="252714"/>
                    <a:pt x="100615" y="249277"/>
                    <a:pt x="97826" y="247504"/>
                  </a:cubicBezTo>
                  <a:cubicBezTo>
                    <a:pt x="89242" y="242047"/>
                    <a:pt x="81502" y="235441"/>
                    <a:pt x="74821" y="227868"/>
                  </a:cubicBezTo>
                  <a:cubicBezTo>
                    <a:pt x="73411" y="226269"/>
                    <a:pt x="71419" y="225418"/>
                    <a:pt x="69391" y="225418"/>
                  </a:cubicBezTo>
                  <a:cubicBezTo>
                    <a:pt x="68280" y="225418"/>
                    <a:pt x="67158" y="225675"/>
                    <a:pt x="66116" y="226204"/>
                  </a:cubicBezTo>
                  <a:lnTo>
                    <a:pt x="42231" y="238341"/>
                  </a:lnTo>
                  <a:close/>
                </a:path>
              </a:pathLst>
            </a:custGeom>
            <a:solidFill>
              <a:srgbClr val="000000"/>
            </a:solidFill>
            <a:ln>
              <a:noFill/>
            </a:ln>
          </p:spPr>
          <p:txBody>
            <a:bodyPr anchorCtr="0" anchor="ctr" bIns="47975" lIns="96000" spcFirstLastPara="1" rIns="96000" wrap="square" tIns="47975">
              <a:noAutofit/>
            </a:bodyPr>
            <a:lstStyle/>
            <a:p>
              <a:pPr indent="0" lvl="0" marL="0" marR="0" rtl="0" algn="l">
                <a:spcBef>
                  <a:spcPts val="0"/>
                </a:spcBef>
                <a:spcAft>
                  <a:spcPts val="0"/>
                </a:spcAft>
                <a:buNone/>
              </a:pPr>
              <a:r>
                <a:t/>
              </a:r>
              <a:endParaRPr sz="1960">
                <a:solidFill>
                  <a:srgbClr val="000000"/>
                </a:solidFill>
                <a:latin typeface="Calibri"/>
                <a:ea typeface="Calibri"/>
                <a:cs typeface="Calibri"/>
                <a:sym typeface="Calibri"/>
              </a:endParaRPr>
            </a:p>
          </p:txBody>
        </p:sp>
        <p:sp>
          <p:nvSpPr>
            <p:cNvPr id="346" name="Google Shape;346;p21"/>
            <p:cNvSpPr/>
            <p:nvPr/>
          </p:nvSpPr>
          <p:spPr>
            <a:xfrm>
              <a:off x="7561895" y="3422225"/>
              <a:ext cx="253782" cy="253802"/>
            </a:xfrm>
            <a:custGeom>
              <a:rect b="b" l="l" r="r" t="t"/>
              <a:pathLst>
                <a:path extrusionOk="0" h="253802" w="253782">
                  <a:moveTo>
                    <a:pt x="252749" y="95291"/>
                  </a:moveTo>
                  <a:lnTo>
                    <a:pt x="242994" y="68938"/>
                  </a:lnTo>
                  <a:cubicBezTo>
                    <a:pt x="241454" y="64779"/>
                    <a:pt x="238388" y="61468"/>
                    <a:pt x="234358" y="59616"/>
                  </a:cubicBezTo>
                  <a:cubicBezTo>
                    <a:pt x="230326" y="57764"/>
                    <a:pt x="225818" y="57592"/>
                    <a:pt x="221659" y="59132"/>
                  </a:cubicBezTo>
                  <a:lnTo>
                    <a:pt x="206413" y="64776"/>
                  </a:lnTo>
                  <a:cubicBezTo>
                    <a:pt x="202935" y="60331"/>
                    <a:pt x="199079" y="56182"/>
                    <a:pt x="194887" y="52370"/>
                  </a:cubicBezTo>
                  <a:lnTo>
                    <a:pt x="201688" y="37576"/>
                  </a:lnTo>
                  <a:cubicBezTo>
                    <a:pt x="203540" y="33545"/>
                    <a:pt x="203713" y="29036"/>
                    <a:pt x="202173" y="24876"/>
                  </a:cubicBezTo>
                  <a:cubicBezTo>
                    <a:pt x="200633" y="20716"/>
                    <a:pt x="197566" y="17405"/>
                    <a:pt x="193537" y="15554"/>
                  </a:cubicBezTo>
                  <a:lnTo>
                    <a:pt x="168003" y="3817"/>
                  </a:lnTo>
                  <a:cubicBezTo>
                    <a:pt x="159686" y="-6"/>
                    <a:pt x="149807" y="3650"/>
                    <a:pt x="145983" y="11969"/>
                  </a:cubicBezTo>
                  <a:lnTo>
                    <a:pt x="139182" y="26764"/>
                  </a:lnTo>
                  <a:cubicBezTo>
                    <a:pt x="133559" y="26064"/>
                    <a:pt x="127900" y="25841"/>
                    <a:pt x="122261" y="26095"/>
                  </a:cubicBezTo>
                  <a:lnTo>
                    <a:pt x="116617" y="10848"/>
                  </a:lnTo>
                  <a:cubicBezTo>
                    <a:pt x="115077" y="6689"/>
                    <a:pt x="112010" y="3378"/>
                    <a:pt x="107980" y="1526"/>
                  </a:cubicBezTo>
                  <a:cubicBezTo>
                    <a:pt x="103949" y="-326"/>
                    <a:pt x="99441" y="-498"/>
                    <a:pt x="95282" y="1042"/>
                  </a:cubicBezTo>
                  <a:lnTo>
                    <a:pt x="68929" y="10797"/>
                  </a:lnTo>
                  <a:cubicBezTo>
                    <a:pt x="60344" y="13976"/>
                    <a:pt x="55945" y="23547"/>
                    <a:pt x="59123" y="32132"/>
                  </a:cubicBezTo>
                  <a:lnTo>
                    <a:pt x="64767" y="47379"/>
                  </a:lnTo>
                  <a:cubicBezTo>
                    <a:pt x="60322" y="50859"/>
                    <a:pt x="56172" y="54713"/>
                    <a:pt x="52362" y="58906"/>
                  </a:cubicBezTo>
                  <a:lnTo>
                    <a:pt x="37565" y="52105"/>
                  </a:lnTo>
                  <a:cubicBezTo>
                    <a:pt x="29249" y="48281"/>
                    <a:pt x="19368" y="51938"/>
                    <a:pt x="15545" y="60257"/>
                  </a:cubicBezTo>
                  <a:lnTo>
                    <a:pt x="3809" y="85788"/>
                  </a:lnTo>
                  <a:cubicBezTo>
                    <a:pt x="1957" y="89819"/>
                    <a:pt x="1784" y="94329"/>
                    <a:pt x="3324" y="98488"/>
                  </a:cubicBezTo>
                  <a:cubicBezTo>
                    <a:pt x="4864" y="102647"/>
                    <a:pt x="7931" y="105958"/>
                    <a:pt x="11960" y="107810"/>
                  </a:cubicBezTo>
                  <a:lnTo>
                    <a:pt x="26757" y="114611"/>
                  </a:lnTo>
                  <a:cubicBezTo>
                    <a:pt x="26057" y="120233"/>
                    <a:pt x="25832" y="125894"/>
                    <a:pt x="26086" y="131531"/>
                  </a:cubicBezTo>
                  <a:lnTo>
                    <a:pt x="10839" y="137176"/>
                  </a:lnTo>
                  <a:cubicBezTo>
                    <a:pt x="2255" y="140353"/>
                    <a:pt x="-2144" y="149925"/>
                    <a:pt x="1033" y="158511"/>
                  </a:cubicBezTo>
                  <a:lnTo>
                    <a:pt x="10788" y="184862"/>
                  </a:lnTo>
                  <a:cubicBezTo>
                    <a:pt x="12328" y="189021"/>
                    <a:pt x="15394" y="192332"/>
                    <a:pt x="19424" y="194185"/>
                  </a:cubicBezTo>
                  <a:cubicBezTo>
                    <a:pt x="23456" y="196037"/>
                    <a:pt x="27965" y="196209"/>
                    <a:pt x="32123" y="194669"/>
                  </a:cubicBezTo>
                  <a:lnTo>
                    <a:pt x="47370" y="189025"/>
                  </a:lnTo>
                  <a:cubicBezTo>
                    <a:pt x="50848" y="193471"/>
                    <a:pt x="54703" y="197619"/>
                    <a:pt x="58896" y="201432"/>
                  </a:cubicBezTo>
                  <a:lnTo>
                    <a:pt x="52095" y="216226"/>
                  </a:lnTo>
                  <a:cubicBezTo>
                    <a:pt x="50243" y="220257"/>
                    <a:pt x="50070" y="224766"/>
                    <a:pt x="51610" y="228926"/>
                  </a:cubicBezTo>
                  <a:cubicBezTo>
                    <a:pt x="53150" y="233085"/>
                    <a:pt x="56217" y="236396"/>
                    <a:pt x="60247" y="238248"/>
                  </a:cubicBezTo>
                  <a:lnTo>
                    <a:pt x="85779" y="249983"/>
                  </a:lnTo>
                  <a:cubicBezTo>
                    <a:pt x="89807" y="251836"/>
                    <a:pt x="94318" y="252010"/>
                    <a:pt x="98478" y="250468"/>
                  </a:cubicBezTo>
                  <a:cubicBezTo>
                    <a:pt x="102637" y="248928"/>
                    <a:pt x="105947" y="245862"/>
                    <a:pt x="107799" y="241832"/>
                  </a:cubicBezTo>
                  <a:lnTo>
                    <a:pt x="114601" y="227038"/>
                  </a:lnTo>
                  <a:cubicBezTo>
                    <a:pt x="120225" y="227738"/>
                    <a:pt x="125884" y="227962"/>
                    <a:pt x="131521" y="227707"/>
                  </a:cubicBezTo>
                  <a:lnTo>
                    <a:pt x="137165" y="242953"/>
                  </a:lnTo>
                  <a:cubicBezTo>
                    <a:pt x="138705" y="247112"/>
                    <a:pt x="141771" y="250423"/>
                    <a:pt x="145802" y="252276"/>
                  </a:cubicBezTo>
                  <a:cubicBezTo>
                    <a:pt x="148012" y="253292"/>
                    <a:pt x="150367" y="253802"/>
                    <a:pt x="152728" y="253802"/>
                  </a:cubicBezTo>
                  <a:cubicBezTo>
                    <a:pt x="154672" y="253801"/>
                    <a:pt x="156623" y="253456"/>
                    <a:pt x="158500" y="252760"/>
                  </a:cubicBezTo>
                  <a:lnTo>
                    <a:pt x="184853" y="243005"/>
                  </a:lnTo>
                  <a:cubicBezTo>
                    <a:pt x="193437" y="239827"/>
                    <a:pt x="197837" y="230256"/>
                    <a:pt x="194660" y="221669"/>
                  </a:cubicBezTo>
                  <a:lnTo>
                    <a:pt x="189016" y="206422"/>
                  </a:lnTo>
                  <a:cubicBezTo>
                    <a:pt x="193460" y="202944"/>
                    <a:pt x="197609" y="199090"/>
                    <a:pt x="201420" y="194896"/>
                  </a:cubicBezTo>
                  <a:lnTo>
                    <a:pt x="216216" y="201696"/>
                  </a:lnTo>
                  <a:cubicBezTo>
                    <a:pt x="220247" y="203548"/>
                    <a:pt x="224756" y="203721"/>
                    <a:pt x="228915" y="202180"/>
                  </a:cubicBezTo>
                  <a:cubicBezTo>
                    <a:pt x="233075" y="200641"/>
                    <a:pt x="236384" y="197574"/>
                    <a:pt x="238237" y="193544"/>
                  </a:cubicBezTo>
                  <a:lnTo>
                    <a:pt x="249973" y="168013"/>
                  </a:lnTo>
                  <a:cubicBezTo>
                    <a:pt x="251825" y="163983"/>
                    <a:pt x="251998" y="159473"/>
                    <a:pt x="250458" y="155314"/>
                  </a:cubicBezTo>
                  <a:cubicBezTo>
                    <a:pt x="248918" y="151154"/>
                    <a:pt x="245851" y="147843"/>
                    <a:pt x="241822" y="145992"/>
                  </a:cubicBezTo>
                  <a:lnTo>
                    <a:pt x="227026" y="139191"/>
                  </a:lnTo>
                  <a:cubicBezTo>
                    <a:pt x="227726" y="133569"/>
                    <a:pt x="227951" y="127909"/>
                    <a:pt x="227696" y="122270"/>
                  </a:cubicBezTo>
                  <a:lnTo>
                    <a:pt x="242943" y="116626"/>
                  </a:lnTo>
                  <a:cubicBezTo>
                    <a:pt x="251527" y="113448"/>
                    <a:pt x="255926" y="103876"/>
                    <a:pt x="252749" y="95291"/>
                  </a:cubicBezTo>
                  <a:close/>
                  <a:moveTo>
                    <a:pt x="237919" y="103051"/>
                  </a:moveTo>
                  <a:lnTo>
                    <a:pt x="217571" y="110584"/>
                  </a:lnTo>
                  <a:cubicBezTo>
                    <a:pt x="214476" y="111729"/>
                    <a:pt x="212548" y="114823"/>
                    <a:pt x="212884" y="118105"/>
                  </a:cubicBezTo>
                  <a:cubicBezTo>
                    <a:pt x="213701" y="126114"/>
                    <a:pt x="213381" y="134218"/>
                    <a:pt x="211931" y="142193"/>
                  </a:cubicBezTo>
                  <a:cubicBezTo>
                    <a:pt x="211340" y="145444"/>
                    <a:pt x="213026" y="148684"/>
                    <a:pt x="216028" y="150064"/>
                  </a:cubicBezTo>
                  <a:lnTo>
                    <a:pt x="235778" y="159142"/>
                  </a:lnTo>
                  <a:cubicBezTo>
                    <a:pt x="236440" y="159447"/>
                    <a:pt x="236745" y="159960"/>
                    <a:pt x="236885" y="160337"/>
                  </a:cubicBezTo>
                  <a:cubicBezTo>
                    <a:pt x="237025" y="160715"/>
                    <a:pt x="237127" y="161303"/>
                    <a:pt x="236823" y="161965"/>
                  </a:cubicBezTo>
                  <a:lnTo>
                    <a:pt x="225088" y="187497"/>
                  </a:lnTo>
                  <a:cubicBezTo>
                    <a:pt x="224597" y="188563"/>
                    <a:pt x="223330" y="189033"/>
                    <a:pt x="222262" y="188543"/>
                  </a:cubicBezTo>
                  <a:lnTo>
                    <a:pt x="202513" y="179466"/>
                  </a:lnTo>
                  <a:cubicBezTo>
                    <a:pt x="199511" y="178084"/>
                    <a:pt x="195955" y="178915"/>
                    <a:pt x="193872" y="181479"/>
                  </a:cubicBezTo>
                  <a:cubicBezTo>
                    <a:pt x="188761" y="187776"/>
                    <a:pt x="182820" y="193296"/>
                    <a:pt x="176211" y="197887"/>
                  </a:cubicBezTo>
                  <a:cubicBezTo>
                    <a:pt x="173501" y="199771"/>
                    <a:pt x="172409" y="203249"/>
                    <a:pt x="173555" y="206343"/>
                  </a:cubicBezTo>
                  <a:lnTo>
                    <a:pt x="181087" y="226689"/>
                  </a:lnTo>
                  <a:cubicBezTo>
                    <a:pt x="181495" y="227791"/>
                    <a:pt x="180931" y="229020"/>
                    <a:pt x="179830" y="229427"/>
                  </a:cubicBezTo>
                  <a:lnTo>
                    <a:pt x="153476" y="239182"/>
                  </a:lnTo>
                  <a:cubicBezTo>
                    <a:pt x="152795" y="239435"/>
                    <a:pt x="152214" y="239289"/>
                    <a:pt x="151848" y="239121"/>
                  </a:cubicBezTo>
                  <a:cubicBezTo>
                    <a:pt x="151484" y="238952"/>
                    <a:pt x="150995" y="238608"/>
                    <a:pt x="150741" y="237924"/>
                  </a:cubicBezTo>
                  <a:lnTo>
                    <a:pt x="143208" y="217576"/>
                  </a:lnTo>
                  <a:cubicBezTo>
                    <a:pt x="142149" y="214716"/>
                    <a:pt x="139424" y="212852"/>
                    <a:pt x="136425" y="212852"/>
                  </a:cubicBezTo>
                  <a:cubicBezTo>
                    <a:pt x="136180" y="212852"/>
                    <a:pt x="135934" y="212864"/>
                    <a:pt x="135686" y="212890"/>
                  </a:cubicBezTo>
                  <a:cubicBezTo>
                    <a:pt x="127679" y="213706"/>
                    <a:pt x="119576" y="213386"/>
                    <a:pt x="111597" y="211936"/>
                  </a:cubicBezTo>
                  <a:cubicBezTo>
                    <a:pt x="108341" y="211348"/>
                    <a:pt x="105108" y="213032"/>
                    <a:pt x="103728" y="216034"/>
                  </a:cubicBezTo>
                  <a:lnTo>
                    <a:pt x="94649" y="235785"/>
                  </a:lnTo>
                  <a:cubicBezTo>
                    <a:pt x="94346" y="236447"/>
                    <a:pt x="93832" y="236752"/>
                    <a:pt x="93454" y="236892"/>
                  </a:cubicBezTo>
                  <a:cubicBezTo>
                    <a:pt x="93078" y="237032"/>
                    <a:pt x="92488" y="237134"/>
                    <a:pt x="91826" y="236830"/>
                  </a:cubicBezTo>
                  <a:lnTo>
                    <a:pt x="66295" y="225094"/>
                  </a:lnTo>
                  <a:cubicBezTo>
                    <a:pt x="65227" y="224604"/>
                    <a:pt x="64758" y="223337"/>
                    <a:pt x="65249" y="222270"/>
                  </a:cubicBezTo>
                  <a:lnTo>
                    <a:pt x="74326" y="202521"/>
                  </a:lnTo>
                  <a:cubicBezTo>
                    <a:pt x="75707" y="199519"/>
                    <a:pt x="74877" y="195963"/>
                    <a:pt x="72312" y="193880"/>
                  </a:cubicBezTo>
                  <a:cubicBezTo>
                    <a:pt x="66016" y="188770"/>
                    <a:pt x="60496" y="182827"/>
                    <a:pt x="55903" y="176219"/>
                  </a:cubicBezTo>
                  <a:cubicBezTo>
                    <a:pt x="54019" y="173509"/>
                    <a:pt x="50540" y="172416"/>
                    <a:pt x="47447" y="173562"/>
                  </a:cubicBezTo>
                  <a:lnTo>
                    <a:pt x="27098" y="181095"/>
                  </a:lnTo>
                  <a:cubicBezTo>
                    <a:pt x="26416" y="181349"/>
                    <a:pt x="25835" y="181202"/>
                    <a:pt x="25470" y="181034"/>
                  </a:cubicBezTo>
                  <a:cubicBezTo>
                    <a:pt x="25106" y="180865"/>
                    <a:pt x="24617" y="180521"/>
                    <a:pt x="24363" y="179837"/>
                  </a:cubicBezTo>
                  <a:lnTo>
                    <a:pt x="14608" y="153485"/>
                  </a:lnTo>
                  <a:cubicBezTo>
                    <a:pt x="14200" y="152384"/>
                    <a:pt x="14764" y="151156"/>
                    <a:pt x="15865" y="150749"/>
                  </a:cubicBezTo>
                  <a:lnTo>
                    <a:pt x="36213" y="143216"/>
                  </a:lnTo>
                  <a:cubicBezTo>
                    <a:pt x="39308" y="142071"/>
                    <a:pt x="41236" y="138977"/>
                    <a:pt x="40900" y="135695"/>
                  </a:cubicBezTo>
                  <a:cubicBezTo>
                    <a:pt x="40083" y="127689"/>
                    <a:pt x="40404" y="119584"/>
                    <a:pt x="41853" y="111606"/>
                  </a:cubicBezTo>
                  <a:cubicBezTo>
                    <a:pt x="42444" y="108355"/>
                    <a:pt x="40758" y="105116"/>
                    <a:pt x="37756" y="103736"/>
                  </a:cubicBezTo>
                  <a:lnTo>
                    <a:pt x="18007" y="94658"/>
                  </a:lnTo>
                  <a:cubicBezTo>
                    <a:pt x="17345" y="94353"/>
                    <a:pt x="17039" y="93840"/>
                    <a:pt x="16899" y="93463"/>
                  </a:cubicBezTo>
                  <a:cubicBezTo>
                    <a:pt x="16759" y="93085"/>
                    <a:pt x="16657" y="92497"/>
                    <a:pt x="16961" y="91834"/>
                  </a:cubicBezTo>
                  <a:lnTo>
                    <a:pt x="28696" y="66302"/>
                  </a:lnTo>
                  <a:cubicBezTo>
                    <a:pt x="29188" y="65235"/>
                    <a:pt x="30458" y="64768"/>
                    <a:pt x="31521" y="65256"/>
                  </a:cubicBezTo>
                  <a:lnTo>
                    <a:pt x="51270" y="74334"/>
                  </a:lnTo>
                  <a:cubicBezTo>
                    <a:pt x="54272" y="75715"/>
                    <a:pt x="57828" y="74886"/>
                    <a:pt x="59911" y="72321"/>
                  </a:cubicBezTo>
                  <a:cubicBezTo>
                    <a:pt x="65020" y="66026"/>
                    <a:pt x="70962" y="60506"/>
                    <a:pt x="77572" y="55912"/>
                  </a:cubicBezTo>
                  <a:cubicBezTo>
                    <a:pt x="80282" y="54028"/>
                    <a:pt x="81374" y="50551"/>
                    <a:pt x="80228" y="47457"/>
                  </a:cubicBezTo>
                  <a:lnTo>
                    <a:pt x="72696" y="27109"/>
                  </a:lnTo>
                  <a:cubicBezTo>
                    <a:pt x="72443" y="26425"/>
                    <a:pt x="72590" y="25846"/>
                    <a:pt x="72758" y="25480"/>
                  </a:cubicBezTo>
                  <a:cubicBezTo>
                    <a:pt x="72927" y="25114"/>
                    <a:pt x="73270" y="24625"/>
                    <a:pt x="73953" y="24372"/>
                  </a:cubicBezTo>
                  <a:lnTo>
                    <a:pt x="100306" y="14617"/>
                  </a:lnTo>
                  <a:cubicBezTo>
                    <a:pt x="100987" y="14364"/>
                    <a:pt x="101567" y="14510"/>
                    <a:pt x="101934" y="14678"/>
                  </a:cubicBezTo>
                  <a:cubicBezTo>
                    <a:pt x="102299" y="14846"/>
                    <a:pt x="102788" y="15191"/>
                    <a:pt x="103042" y="15874"/>
                  </a:cubicBezTo>
                  <a:lnTo>
                    <a:pt x="110574" y="36222"/>
                  </a:lnTo>
                  <a:cubicBezTo>
                    <a:pt x="111721" y="39317"/>
                    <a:pt x="114819" y="41244"/>
                    <a:pt x="118096" y="40909"/>
                  </a:cubicBezTo>
                  <a:cubicBezTo>
                    <a:pt x="126102" y="40091"/>
                    <a:pt x="134209" y="40413"/>
                    <a:pt x="142186" y="41862"/>
                  </a:cubicBezTo>
                  <a:cubicBezTo>
                    <a:pt x="145431" y="42452"/>
                    <a:pt x="148674" y="40767"/>
                    <a:pt x="150055" y="37764"/>
                  </a:cubicBezTo>
                  <a:lnTo>
                    <a:pt x="159132" y="18015"/>
                  </a:lnTo>
                  <a:cubicBezTo>
                    <a:pt x="159623" y="16948"/>
                    <a:pt x="160894" y="16481"/>
                    <a:pt x="161957" y="16969"/>
                  </a:cubicBezTo>
                  <a:lnTo>
                    <a:pt x="187490" y="28705"/>
                  </a:lnTo>
                  <a:cubicBezTo>
                    <a:pt x="188152" y="29010"/>
                    <a:pt x="188457" y="29523"/>
                    <a:pt x="188597" y="29900"/>
                  </a:cubicBezTo>
                  <a:cubicBezTo>
                    <a:pt x="188737" y="30278"/>
                    <a:pt x="188839" y="30866"/>
                    <a:pt x="188535" y="31529"/>
                  </a:cubicBezTo>
                  <a:lnTo>
                    <a:pt x="179457" y="51278"/>
                  </a:lnTo>
                  <a:cubicBezTo>
                    <a:pt x="178076" y="54280"/>
                    <a:pt x="178906" y="57837"/>
                    <a:pt x="181472" y="59919"/>
                  </a:cubicBezTo>
                  <a:cubicBezTo>
                    <a:pt x="187768" y="65030"/>
                    <a:pt x="193288" y="70972"/>
                    <a:pt x="197880" y="77580"/>
                  </a:cubicBezTo>
                  <a:cubicBezTo>
                    <a:pt x="199764" y="80290"/>
                    <a:pt x="203241" y="81384"/>
                    <a:pt x="206336" y="80238"/>
                  </a:cubicBezTo>
                  <a:lnTo>
                    <a:pt x="226685" y="72706"/>
                  </a:lnTo>
                  <a:cubicBezTo>
                    <a:pt x="227366" y="72453"/>
                    <a:pt x="227946" y="72599"/>
                    <a:pt x="228313" y="72768"/>
                  </a:cubicBezTo>
                  <a:cubicBezTo>
                    <a:pt x="228677" y="72936"/>
                    <a:pt x="229166" y="73281"/>
                    <a:pt x="229420" y="73964"/>
                  </a:cubicBezTo>
                  <a:lnTo>
                    <a:pt x="239175" y="100317"/>
                  </a:lnTo>
                  <a:cubicBezTo>
                    <a:pt x="239582" y="101418"/>
                    <a:pt x="239018" y="102645"/>
                    <a:pt x="237919" y="103051"/>
                  </a:cubicBezTo>
                  <a:close/>
                </a:path>
              </a:pathLst>
            </a:custGeom>
            <a:solidFill>
              <a:srgbClr val="000000"/>
            </a:solidFill>
            <a:ln>
              <a:noFill/>
            </a:ln>
          </p:spPr>
          <p:txBody>
            <a:bodyPr anchorCtr="0" anchor="ctr" bIns="47975" lIns="96000" spcFirstLastPara="1" rIns="96000" wrap="square" tIns="47975">
              <a:noAutofit/>
            </a:bodyPr>
            <a:lstStyle/>
            <a:p>
              <a:pPr indent="0" lvl="0" marL="0" marR="0" rtl="0" algn="l">
                <a:spcBef>
                  <a:spcPts val="0"/>
                </a:spcBef>
                <a:spcAft>
                  <a:spcPts val="0"/>
                </a:spcAft>
                <a:buNone/>
              </a:pPr>
              <a:r>
                <a:t/>
              </a:r>
              <a:endParaRPr sz="1960">
                <a:solidFill>
                  <a:srgbClr val="000000"/>
                </a:solidFill>
                <a:latin typeface="Calibri"/>
                <a:ea typeface="Calibri"/>
                <a:cs typeface="Calibri"/>
                <a:sym typeface="Calibri"/>
              </a:endParaRPr>
            </a:p>
          </p:txBody>
        </p:sp>
        <p:sp>
          <p:nvSpPr>
            <p:cNvPr id="347" name="Google Shape;347;p21"/>
            <p:cNvSpPr/>
            <p:nvPr/>
          </p:nvSpPr>
          <p:spPr>
            <a:xfrm>
              <a:off x="7648259" y="3476316"/>
              <a:ext cx="113367" cy="120227"/>
            </a:xfrm>
            <a:custGeom>
              <a:rect b="b" l="l" r="r" t="t"/>
              <a:pathLst>
                <a:path extrusionOk="0" h="120227" w="113367">
                  <a:moveTo>
                    <a:pt x="15251" y="4533"/>
                  </a:moveTo>
                  <a:cubicBezTo>
                    <a:pt x="11196" y="6035"/>
                    <a:pt x="7264" y="7900"/>
                    <a:pt x="3567" y="10076"/>
                  </a:cubicBezTo>
                  <a:cubicBezTo>
                    <a:pt x="123" y="12105"/>
                    <a:pt x="-1026" y="16541"/>
                    <a:pt x="1002" y="19985"/>
                  </a:cubicBezTo>
                  <a:cubicBezTo>
                    <a:pt x="3030" y="23429"/>
                    <a:pt x="7467" y="24577"/>
                    <a:pt x="10909" y="22550"/>
                  </a:cubicBezTo>
                  <a:cubicBezTo>
                    <a:pt x="13870" y="20807"/>
                    <a:pt x="17023" y="19312"/>
                    <a:pt x="20277" y="18107"/>
                  </a:cubicBezTo>
                  <a:cubicBezTo>
                    <a:pt x="50440" y="6942"/>
                    <a:pt x="84064" y="22396"/>
                    <a:pt x="95229" y="52559"/>
                  </a:cubicBezTo>
                  <a:cubicBezTo>
                    <a:pt x="102257" y="71544"/>
                    <a:pt x="99028" y="92479"/>
                    <a:pt x="86594" y="108563"/>
                  </a:cubicBezTo>
                  <a:cubicBezTo>
                    <a:pt x="84150" y="111725"/>
                    <a:pt x="84731" y="116270"/>
                    <a:pt x="87893" y="118715"/>
                  </a:cubicBezTo>
                  <a:cubicBezTo>
                    <a:pt x="89211" y="119734"/>
                    <a:pt x="90768" y="120227"/>
                    <a:pt x="92315" y="120227"/>
                  </a:cubicBezTo>
                  <a:cubicBezTo>
                    <a:pt x="94478" y="120227"/>
                    <a:pt x="96620" y="119260"/>
                    <a:pt x="98045" y="117416"/>
                  </a:cubicBezTo>
                  <a:cubicBezTo>
                    <a:pt x="113554" y="97357"/>
                    <a:pt x="117575" y="71233"/>
                    <a:pt x="108802" y="47535"/>
                  </a:cubicBezTo>
                  <a:cubicBezTo>
                    <a:pt x="94866" y="9886"/>
                    <a:pt x="52902" y="-9406"/>
                    <a:pt x="15251" y="4533"/>
                  </a:cubicBezTo>
                  <a:close/>
                </a:path>
              </a:pathLst>
            </a:custGeom>
            <a:solidFill>
              <a:srgbClr val="000000"/>
            </a:solidFill>
            <a:ln>
              <a:noFill/>
            </a:ln>
          </p:spPr>
          <p:txBody>
            <a:bodyPr anchorCtr="0" anchor="ctr" bIns="47975" lIns="96000" spcFirstLastPara="1" rIns="96000" wrap="square" tIns="47975">
              <a:noAutofit/>
            </a:bodyPr>
            <a:lstStyle/>
            <a:p>
              <a:pPr indent="0" lvl="0" marL="0" marR="0" rtl="0" algn="l">
                <a:spcBef>
                  <a:spcPts val="0"/>
                </a:spcBef>
                <a:spcAft>
                  <a:spcPts val="0"/>
                </a:spcAft>
                <a:buNone/>
              </a:pPr>
              <a:r>
                <a:t/>
              </a:r>
              <a:endParaRPr sz="1960">
                <a:solidFill>
                  <a:srgbClr val="000000"/>
                </a:solidFill>
                <a:latin typeface="Calibri"/>
                <a:ea typeface="Calibri"/>
                <a:cs typeface="Calibri"/>
                <a:sym typeface="Calibri"/>
              </a:endParaRPr>
            </a:p>
          </p:txBody>
        </p:sp>
      </p:grpSp>
      <p:grpSp>
        <p:nvGrpSpPr>
          <p:cNvPr id="348" name="Google Shape;348;p21"/>
          <p:cNvGrpSpPr/>
          <p:nvPr/>
        </p:nvGrpSpPr>
        <p:grpSpPr>
          <a:xfrm>
            <a:off x="4197950" y="2777850"/>
            <a:ext cx="1491600" cy="768050"/>
            <a:chOff x="3826200" y="2882975"/>
            <a:chExt cx="1491600" cy="768050"/>
          </a:xfrm>
        </p:grpSpPr>
        <p:sp>
          <p:nvSpPr>
            <p:cNvPr id="349" name="Google Shape;349;p21"/>
            <p:cNvSpPr/>
            <p:nvPr/>
          </p:nvSpPr>
          <p:spPr>
            <a:xfrm>
              <a:off x="4499450" y="2882975"/>
              <a:ext cx="137100" cy="137100"/>
            </a:xfrm>
            <a:prstGeom prst="donut">
              <a:avLst>
                <a:gd fmla="val 25000" name="adj"/>
              </a:avLst>
            </a:prstGeom>
            <a:solidFill>
              <a:schemeClr val="accent5"/>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350" name="Google Shape;350;p21"/>
            <p:cNvSpPr/>
            <p:nvPr/>
          </p:nvSpPr>
          <p:spPr>
            <a:xfrm>
              <a:off x="3826200" y="3423625"/>
              <a:ext cx="1491600" cy="227400"/>
            </a:xfrm>
            <a:prstGeom prst="roundRect">
              <a:avLst>
                <a:gd fmla="val 50000" name="adj"/>
              </a:avLst>
            </a:prstGeom>
            <a:solidFill>
              <a:srgbClr val="FFFFFF"/>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GB" sz="1000">
                  <a:solidFill>
                    <a:schemeClr val="accent5"/>
                  </a:solidFill>
                  <a:latin typeface="Montserrat SemiBold"/>
                  <a:ea typeface="Montserrat SemiBold"/>
                  <a:cs typeface="Montserrat SemiBold"/>
                  <a:sym typeface="Montserrat SemiBold"/>
                </a:rPr>
                <a:t>DARING</a:t>
              </a:r>
              <a:endParaRPr i="1" sz="1000">
                <a:solidFill>
                  <a:schemeClr val="accent5"/>
                </a:solidFill>
                <a:latin typeface="Montserrat SemiBold"/>
                <a:ea typeface="Montserrat SemiBold"/>
                <a:cs typeface="Montserrat SemiBold"/>
                <a:sym typeface="Montserrat SemiBold"/>
              </a:endParaRPr>
            </a:p>
          </p:txBody>
        </p:sp>
        <p:cxnSp>
          <p:nvCxnSpPr>
            <p:cNvPr id="351" name="Google Shape;351;p21"/>
            <p:cNvCxnSpPr>
              <a:stCxn id="349" idx="4"/>
              <a:endCxn id="350" idx="0"/>
            </p:cNvCxnSpPr>
            <p:nvPr/>
          </p:nvCxnSpPr>
          <p:spPr>
            <a:xfrm>
              <a:off x="4568000" y="3020075"/>
              <a:ext cx="3900" cy="403500"/>
            </a:xfrm>
            <a:prstGeom prst="straightConnector1">
              <a:avLst/>
            </a:prstGeom>
            <a:noFill/>
            <a:ln cap="flat" cmpd="sng" w="9525">
              <a:solidFill>
                <a:srgbClr val="000000"/>
              </a:solidFill>
              <a:prstDash val="solid"/>
              <a:round/>
              <a:headEnd len="med" w="med" type="none"/>
              <a:tailEnd len="med" w="med" type="none"/>
            </a:ln>
          </p:spPr>
        </p:cxnSp>
      </p:grpSp>
      <p:sp>
        <p:nvSpPr>
          <p:cNvPr id="352" name="Google Shape;352;p21"/>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353" name="Google Shape;353;p21"/>
          <p:cNvGrpSpPr/>
          <p:nvPr/>
        </p:nvGrpSpPr>
        <p:grpSpPr>
          <a:xfrm>
            <a:off x="125429" y="1465591"/>
            <a:ext cx="761228" cy="1096751"/>
            <a:chOff x="238853" y="1321425"/>
            <a:chExt cx="833400" cy="1200735"/>
          </a:xfrm>
        </p:grpSpPr>
        <p:grpSp>
          <p:nvGrpSpPr>
            <p:cNvPr id="354" name="Google Shape;354;p21"/>
            <p:cNvGrpSpPr/>
            <p:nvPr/>
          </p:nvGrpSpPr>
          <p:grpSpPr>
            <a:xfrm>
              <a:off x="543538" y="1925862"/>
              <a:ext cx="209084" cy="209083"/>
              <a:chOff x="6341822" y="3181974"/>
              <a:chExt cx="494054" cy="494053"/>
            </a:xfrm>
          </p:grpSpPr>
          <p:sp>
            <p:nvSpPr>
              <p:cNvPr id="355" name="Google Shape;355;p21"/>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56" name="Google Shape;356;p21"/>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57" name="Google Shape;357;p21"/>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58" name="Google Shape;358;p21"/>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59" name="Google Shape;359;p21"/>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60" name="Google Shape;360;p21"/>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61" name="Google Shape;361;p21"/>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grpSp>
        <p:sp>
          <p:nvSpPr>
            <p:cNvPr id="362" name="Google Shape;362;p21"/>
            <p:cNvSpPr/>
            <p:nvPr/>
          </p:nvSpPr>
          <p:spPr>
            <a:xfrm>
              <a:off x="512052" y="1321425"/>
              <a:ext cx="287100" cy="287100"/>
            </a:xfrm>
            <a:prstGeom prst="ellipse">
              <a:avLst/>
            </a:prstGeom>
            <a:solidFill>
              <a:srgbClr val="FFFFFF"/>
            </a:solidFill>
            <a:ln cap="flat" cmpd="sng" w="7275">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02</a:t>
              </a:r>
              <a:endParaRPr sz="611">
                <a:solidFill>
                  <a:srgbClr val="000000"/>
                </a:solidFill>
                <a:latin typeface="Montserrat SemiBold"/>
                <a:ea typeface="Montserrat SemiBold"/>
                <a:cs typeface="Montserrat SemiBold"/>
                <a:sym typeface="Montserrat SemiBold"/>
              </a:endParaRPr>
            </a:p>
          </p:txBody>
        </p:sp>
        <p:sp>
          <p:nvSpPr>
            <p:cNvPr id="363" name="Google Shape;363;p21"/>
            <p:cNvSpPr/>
            <p:nvPr/>
          </p:nvSpPr>
          <p:spPr>
            <a:xfrm>
              <a:off x="238853" y="1689060"/>
              <a:ext cx="833400" cy="833100"/>
            </a:xfrm>
            <a:prstGeom prst="blockArc">
              <a:avLst>
                <a:gd fmla="val 10800000" name="adj1"/>
                <a:gd fmla="val 21589946" name="adj2"/>
                <a:gd fmla="val 14321" name="adj3"/>
              </a:avLst>
            </a:prstGeom>
            <a:solidFill>
              <a:srgbClr val="A2C4C9"/>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364" name="Google Shape;364;p21"/>
            <p:cNvCxnSpPr>
              <a:stCxn id="362" idx="4"/>
            </p:cNvCxnSpPr>
            <p:nvPr/>
          </p:nvCxnSpPr>
          <p:spPr>
            <a:xfrm>
              <a:off x="655602" y="1608525"/>
              <a:ext cx="0" cy="94500"/>
            </a:xfrm>
            <a:prstGeom prst="straightConnector1">
              <a:avLst/>
            </a:prstGeom>
            <a:noFill/>
            <a:ln cap="flat" cmpd="sng" w="7275">
              <a:solidFill>
                <a:srgbClr val="A2C4C9"/>
              </a:solidFill>
              <a:prstDash val="solid"/>
              <a:round/>
              <a:headEnd len="med" w="med" type="none"/>
              <a:tailEnd len="med" w="med" type="none"/>
            </a:ln>
          </p:spPr>
        </p:cxn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2"/>
          <p:cNvSpPr txBox="1"/>
          <p:nvPr/>
        </p:nvSpPr>
        <p:spPr>
          <a:xfrm>
            <a:off x="1297490" y="1272150"/>
            <a:ext cx="30612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From a hierarchical…</a:t>
            </a:r>
            <a:endParaRPr sz="1600">
              <a:solidFill>
                <a:srgbClr val="000000"/>
              </a:solidFill>
              <a:latin typeface="Montserrat SemiBold"/>
              <a:ea typeface="Montserrat SemiBold"/>
              <a:cs typeface="Montserrat SemiBold"/>
              <a:sym typeface="Montserrat SemiBold"/>
            </a:endParaRPr>
          </a:p>
        </p:txBody>
      </p:sp>
      <p:grpSp>
        <p:nvGrpSpPr>
          <p:cNvPr id="370" name="Google Shape;370;p22"/>
          <p:cNvGrpSpPr/>
          <p:nvPr/>
        </p:nvGrpSpPr>
        <p:grpSpPr>
          <a:xfrm>
            <a:off x="5824932" y="1678645"/>
            <a:ext cx="2569262" cy="2508600"/>
            <a:chOff x="2463400" y="853476"/>
            <a:chExt cx="4205700" cy="4106400"/>
          </a:xfrm>
        </p:grpSpPr>
        <p:sp>
          <p:nvSpPr>
            <p:cNvPr id="371" name="Google Shape;371;p22"/>
            <p:cNvSpPr/>
            <p:nvPr/>
          </p:nvSpPr>
          <p:spPr>
            <a:xfrm>
              <a:off x="2463400" y="853476"/>
              <a:ext cx="4205700" cy="4106400"/>
            </a:xfrm>
            <a:prstGeom prst="ellipse">
              <a:avLst/>
            </a:prstGeom>
            <a:solidFill>
              <a:srgbClr val="D0E0E3">
                <a:alpha val="59490"/>
              </a:srgbClr>
            </a:solidFill>
            <a:ln>
              <a:noFill/>
            </a:ln>
          </p:spPr>
          <p:txBody>
            <a:bodyPr anchorCtr="0" anchor="ctr" bIns="55375" lIns="55375" spcFirstLastPara="1" rIns="55375" wrap="square" tIns="55375">
              <a:noAutofit/>
            </a:bodyPr>
            <a:lstStyle/>
            <a:p>
              <a:pPr indent="0" lvl="0" marL="0" rtl="0" algn="ctr">
                <a:spcBef>
                  <a:spcPts val="0"/>
                </a:spcBef>
                <a:spcAft>
                  <a:spcPts val="0"/>
                </a:spcAft>
                <a:buNone/>
              </a:pPr>
              <a:r>
                <a:t/>
              </a:r>
              <a:endParaRPr sz="587">
                <a:solidFill>
                  <a:srgbClr val="0C343D"/>
                </a:solidFill>
                <a:latin typeface="Roboto"/>
                <a:ea typeface="Roboto"/>
                <a:cs typeface="Roboto"/>
                <a:sym typeface="Roboto"/>
              </a:endParaRPr>
            </a:p>
          </p:txBody>
        </p:sp>
        <p:pic>
          <p:nvPicPr>
            <p:cNvPr id="372" name="Google Shape;372;p22"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373" name="Google Shape;373;p22"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grpSp>
        <p:nvGrpSpPr>
          <p:cNvPr id="374" name="Google Shape;374;p22"/>
          <p:cNvGrpSpPr/>
          <p:nvPr/>
        </p:nvGrpSpPr>
        <p:grpSpPr>
          <a:xfrm>
            <a:off x="1297419" y="1766359"/>
            <a:ext cx="3061327" cy="2333170"/>
            <a:chOff x="1172179" y="1602575"/>
            <a:chExt cx="3061327" cy="2333170"/>
          </a:xfrm>
        </p:grpSpPr>
        <p:sp>
          <p:nvSpPr>
            <p:cNvPr id="375" name="Google Shape;375;p22"/>
            <p:cNvSpPr/>
            <p:nvPr/>
          </p:nvSpPr>
          <p:spPr>
            <a:xfrm>
              <a:off x="2403288" y="1602575"/>
              <a:ext cx="599100" cy="572700"/>
            </a:xfrm>
            <a:prstGeom prst="ellipse">
              <a:avLst/>
            </a:prstGeom>
            <a:solidFill>
              <a:srgbClr val="D0E0E3">
                <a:alpha val="59490"/>
              </a:srgbClr>
            </a:solidFill>
            <a:ln>
              <a:noFill/>
            </a:ln>
          </p:spPr>
          <p:txBody>
            <a:bodyPr anchorCtr="0" anchor="t" bIns="95475" lIns="95475" spcFirstLastPara="1" rIns="95475" wrap="square" tIns="95475">
              <a:noAutofit/>
            </a:bodyPr>
            <a:lstStyle/>
            <a:p>
              <a:pPr indent="0" lvl="0" marL="0" rtl="0" algn="ctr">
                <a:spcBef>
                  <a:spcPts val="0"/>
                </a:spcBef>
                <a:spcAft>
                  <a:spcPts val="0"/>
                </a:spcAft>
                <a:buNone/>
              </a:pPr>
              <a:r>
                <a:t/>
              </a:r>
              <a:endParaRPr sz="867">
                <a:solidFill>
                  <a:srgbClr val="0C343D"/>
                </a:solidFill>
                <a:latin typeface="Montserrat"/>
                <a:ea typeface="Montserrat"/>
                <a:cs typeface="Montserrat"/>
                <a:sym typeface="Montserrat"/>
              </a:endParaRPr>
            </a:p>
          </p:txBody>
        </p:sp>
        <p:grpSp>
          <p:nvGrpSpPr>
            <p:cNvPr id="376" name="Google Shape;376;p22"/>
            <p:cNvGrpSpPr/>
            <p:nvPr/>
          </p:nvGrpSpPr>
          <p:grpSpPr>
            <a:xfrm>
              <a:off x="1172179" y="2050799"/>
              <a:ext cx="3061327" cy="1884946"/>
              <a:chOff x="1833725" y="1556968"/>
              <a:chExt cx="4882500" cy="3006293"/>
            </a:xfrm>
          </p:grpSpPr>
          <p:sp>
            <p:nvSpPr>
              <p:cNvPr id="377" name="Google Shape;377;p22"/>
              <p:cNvSpPr/>
              <p:nvPr/>
            </p:nvSpPr>
            <p:spPr>
              <a:xfrm flipH="1">
                <a:off x="3717356" y="1556968"/>
                <a:ext cx="1115400" cy="315000"/>
              </a:xfrm>
              <a:prstGeom prst="trapezoid">
                <a:avLst>
                  <a:gd fmla="val 53308" name="adj"/>
                </a:avLst>
              </a:prstGeom>
              <a:solidFill>
                <a:srgbClr val="D0E0E3"/>
              </a:solidFill>
              <a:ln>
                <a:noFill/>
              </a:ln>
            </p:spPr>
            <p:txBody>
              <a:bodyPr anchorCtr="0" anchor="ctr" bIns="78350" lIns="78350" spcFirstLastPara="1" rIns="78350" wrap="square" tIns="78350">
                <a:noAutofit/>
              </a:bodyPr>
              <a:lstStyle/>
              <a:p>
                <a:pPr indent="0" lvl="0" marL="0" rtl="0" algn="ctr">
                  <a:spcBef>
                    <a:spcPts val="0"/>
                  </a:spcBef>
                  <a:spcAft>
                    <a:spcPts val="0"/>
                  </a:spcAft>
                  <a:buNone/>
                </a:pPr>
                <a:r>
                  <a:t/>
                </a:r>
                <a:endParaRPr b="1" sz="561">
                  <a:solidFill>
                    <a:srgbClr val="134F5C"/>
                  </a:solidFill>
                  <a:latin typeface="Montserrat"/>
                  <a:ea typeface="Montserrat"/>
                  <a:cs typeface="Montserrat"/>
                  <a:sym typeface="Montserrat"/>
                </a:endParaRPr>
              </a:p>
            </p:txBody>
          </p:sp>
          <p:sp>
            <p:nvSpPr>
              <p:cNvPr id="378" name="Google Shape;378;p22"/>
              <p:cNvSpPr/>
              <p:nvPr/>
            </p:nvSpPr>
            <p:spPr>
              <a:xfrm flipH="1">
                <a:off x="1833725" y="3999561"/>
                <a:ext cx="4882500" cy="563700"/>
              </a:xfrm>
              <a:prstGeom prst="trapezoid">
                <a:avLst>
                  <a:gd fmla="val 53979" name="adj"/>
                </a:avLst>
              </a:prstGeom>
              <a:solidFill>
                <a:srgbClr val="0C343D"/>
              </a:solidFill>
              <a:ln>
                <a:noFill/>
              </a:ln>
            </p:spPr>
            <p:txBody>
              <a:bodyPr anchorCtr="0" anchor="ctr" bIns="73200" lIns="73200" spcFirstLastPara="1" rIns="73200" wrap="square" tIns="73200">
                <a:noAutofit/>
              </a:bodyPr>
              <a:lstStyle/>
              <a:p>
                <a:pPr indent="0" lvl="0" marL="0" rtl="0" algn="ctr">
                  <a:spcBef>
                    <a:spcPts val="0"/>
                  </a:spcBef>
                  <a:spcAft>
                    <a:spcPts val="0"/>
                  </a:spcAft>
                  <a:buNone/>
                </a:pPr>
                <a:r>
                  <a:t/>
                </a:r>
                <a:endParaRPr b="1" sz="634">
                  <a:solidFill>
                    <a:srgbClr val="FFFFFF"/>
                  </a:solidFill>
                  <a:latin typeface="Montserrat"/>
                  <a:ea typeface="Montserrat"/>
                  <a:cs typeface="Montserrat"/>
                  <a:sym typeface="Montserrat"/>
                </a:endParaRPr>
              </a:p>
            </p:txBody>
          </p:sp>
          <p:sp>
            <p:nvSpPr>
              <p:cNvPr id="379" name="Google Shape;379;p22"/>
              <p:cNvSpPr/>
              <p:nvPr/>
            </p:nvSpPr>
            <p:spPr>
              <a:xfrm flipH="1">
                <a:off x="3405159" y="1920558"/>
                <a:ext cx="1739700" cy="468900"/>
              </a:xfrm>
              <a:prstGeom prst="trapezoid">
                <a:avLst>
                  <a:gd fmla="val 53979" name="adj"/>
                </a:avLst>
              </a:prstGeom>
              <a:solidFill>
                <a:srgbClr val="A2C4C9"/>
              </a:solidFill>
              <a:ln>
                <a:noFill/>
              </a:ln>
            </p:spPr>
            <p:txBody>
              <a:bodyPr anchorCtr="0" anchor="ctr" bIns="73200" lIns="73200" spcFirstLastPara="1" rIns="73200" wrap="square" tIns="73200">
                <a:noAutofit/>
              </a:bodyPr>
              <a:lstStyle/>
              <a:p>
                <a:pPr indent="0" lvl="0" marL="0" rtl="0" algn="ctr">
                  <a:spcBef>
                    <a:spcPts val="0"/>
                  </a:spcBef>
                  <a:spcAft>
                    <a:spcPts val="0"/>
                  </a:spcAft>
                  <a:buClr>
                    <a:srgbClr val="000000"/>
                  </a:buClr>
                  <a:buSzPts val="607"/>
                  <a:buFont typeface="Arial"/>
                  <a:buNone/>
                </a:pPr>
                <a:r>
                  <a:t/>
                </a:r>
                <a:endParaRPr b="1" sz="579">
                  <a:solidFill>
                    <a:srgbClr val="45818E"/>
                  </a:solidFill>
                  <a:latin typeface="Montserrat"/>
                  <a:ea typeface="Montserrat"/>
                  <a:cs typeface="Montserrat"/>
                  <a:sym typeface="Montserrat"/>
                </a:endParaRPr>
              </a:p>
            </p:txBody>
          </p:sp>
          <p:sp>
            <p:nvSpPr>
              <p:cNvPr id="380" name="Google Shape;380;p22"/>
              <p:cNvSpPr/>
              <p:nvPr/>
            </p:nvSpPr>
            <p:spPr>
              <a:xfrm flipH="1">
                <a:off x="3086313" y="2405203"/>
                <a:ext cx="2377500" cy="468900"/>
              </a:xfrm>
              <a:prstGeom prst="trapezoid">
                <a:avLst>
                  <a:gd fmla="val 53979" name="adj"/>
                </a:avLst>
              </a:prstGeom>
              <a:solidFill>
                <a:srgbClr val="76A5AF"/>
              </a:solidFill>
              <a:ln>
                <a:noFill/>
              </a:ln>
            </p:spPr>
            <p:txBody>
              <a:bodyPr anchorCtr="0" anchor="ctr" bIns="73200" lIns="73200" spcFirstLastPara="1" rIns="73200" wrap="square" tIns="73200">
                <a:noAutofit/>
              </a:bodyPr>
              <a:lstStyle/>
              <a:p>
                <a:pPr indent="0" lvl="0" marL="0" rtl="0" algn="ctr">
                  <a:spcBef>
                    <a:spcPts val="0"/>
                  </a:spcBef>
                  <a:spcAft>
                    <a:spcPts val="0"/>
                  </a:spcAft>
                  <a:buClr>
                    <a:srgbClr val="000000"/>
                  </a:buClr>
                  <a:buSzPts val="607"/>
                  <a:buFont typeface="Arial"/>
                  <a:buNone/>
                </a:pPr>
                <a:r>
                  <a:t/>
                </a:r>
                <a:endParaRPr b="1" sz="634">
                  <a:solidFill>
                    <a:srgbClr val="D0E0E3"/>
                  </a:solidFill>
                  <a:latin typeface="Montserrat"/>
                  <a:ea typeface="Montserrat"/>
                  <a:cs typeface="Montserrat"/>
                  <a:sym typeface="Montserrat"/>
                </a:endParaRPr>
              </a:p>
            </p:txBody>
          </p:sp>
          <p:sp>
            <p:nvSpPr>
              <p:cNvPr id="381" name="Google Shape;381;p22"/>
              <p:cNvSpPr/>
              <p:nvPr/>
            </p:nvSpPr>
            <p:spPr>
              <a:xfrm flipH="1">
                <a:off x="2331156" y="3419894"/>
                <a:ext cx="3888000" cy="563700"/>
              </a:xfrm>
              <a:prstGeom prst="trapezoid">
                <a:avLst>
                  <a:gd fmla="val 53979" name="adj"/>
                </a:avLst>
              </a:prstGeom>
              <a:solidFill>
                <a:srgbClr val="134F5C"/>
              </a:solidFill>
              <a:ln>
                <a:noFill/>
              </a:ln>
            </p:spPr>
            <p:txBody>
              <a:bodyPr anchorCtr="0" anchor="ctr" bIns="73200" lIns="73200" spcFirstLastPara="1" rIns="73200" wrap="square" tIns="73200">
                <a:noAutofit/>
              </a:bodyPr>
              <a:lstStyle/>
              <a:p>
                <a:pPr indent="0" lvl="0" marL="0" rtl="0" algn="ctr">
                  <a:spcBef>
                    <a:spcPts val="0"/>
                  </a:spcBef>
                  <a:spcAft>
                    <a:spcPts val="0"/>
                  </a:spcAft>
                  <a:buClr>
                    <a:srgbClr val="000000"/>
                  </a:buClr>
                  <a:buSzPts val="607"/>
                  <a:buFont typeface="Arial"/>
                  <a:buNone/>
                </a:pPr>
                <a:r>
                  <a:t/>
                </a:r>
                <a:endParaRPr b="1" sz="634">
                  <a:solidFill>
                    <a:srgbClr val="FFFFFF"/>
                  </a:solidFill>
                  <a:latin typeface="Montserrat"/>
                  <a:ea typeface="Montserrat"/>
                  <a:cs typeface="Montserrat"/>
                  <a:sym typeface="Montserrat"/>
                </a:endParaRPr>
              </a:p>
            </p:txBody>
          </p:sp>
          <p:sp>
            <p:nvSpPr>
              <p:cNvPr id="382" name="Google Shape;382;p22"/>
              <p:cNvSpPr/>
              <p:nvPr/>
            </p:nvSpPr>
            <p:spPr>
              <a:xfrm flipH="1">
                <a:off x="2732481" y="2889849"/>
                <a:ext cx="3084900" cy="514500"/>
              </a:xfrm>
              <a:prstGeom prst="trapezoid">
                <a:avLst>
                  <a:gd fmla="val 53979" name="adj"/>
                </a:avLst>
              </a:prstGeom>
              <a:solidFill>
                <a:srgbClr val="45818E"/>
              </a:solidFill>
              <a:ln>
                <a:noFill/>
              </a:ln>
            </p:spPr>
            <p:txBody>
              <a:bodyPr anchorCtr="0" anchor="ctr" bIns="73200" lIns="73200" spcFirstLastPara="1" rIns="73200" wrap="square" tIns="73200">
                <a:noAutofit/>
              </a:bodyPr>
              <a:lstStyle/>
              <a:p>
                <a:pPr indent="0" lvl="0" marL="0" rtl="0" algn="ctr">
                  <a:spcBef>
                    <a:spcPts val="0"/>
                  </a:spcBef>
                  <a:spcAft>
                    <a:spcPts val="0"/>
                  </a:spcAft>
                  <a:buNone/>
                </a:pPr>
                <a:r>
                  <a:t/>
                </a:r>
                <a:endParaRPr b="1" sz="634">
                  <a:solidFill>
                    <a:srgbClr val="E3ECEE"/>
                  </a:solidFill>
                  <a:latin typeface="Montserrat"/>
                  <a:ea typeface="Montserrat"/>
                  <a:cs typeface="Montserrat"/>
                  <a:sym typeface="Montserrat"/>
                </a:endParaRPr>
              </a:p>
            </p:txBody>
          </p:sp>
        </p:grpSp>
      </p:grpSp>
      <p:cxnSp>
        <p:nvCxnSpPr>
          <p:cNvPr id="383" name="Google Shape;383;p22"/>
          <p:cNvCxnSpPr/>
          <p:nvPr/>
        </p:nvCxnSpPr>
        <p:spPr>
          <a:xfrm>
            <a:off x="4396317" y="2925738"/>
            <a:ext cx="1149900" cy="14400"/>
          </a:xfrm>
          <a:prstGeom prst="straightConnector1">
            <a:avLst/>
          </a:prstGeom>
          <a:noFill/>
          <a:ln cap="flat" cmpd="sng" w="28575">
            <a:solidFill>
              <a:srgbClr val="0C343D"/>
            </a:solidFill>
            <a:prstDash val="solid"/>
            <a:round/>
            <a:headEnd len="med" w="med" type="none"/>
            <a:tailEnd len="med" w="med" type="triangle"/>
          </a:ln>
        </p:spPr>
      </p:cxnSp>
      <p:sp>
        <p:nvSpPr>
          <p:cNvPr id="384" name="Google Shape;384;p22"/>
          <p:cNvSpPr txBox="1"/>
          <p:nvPr/>
        </p:nvSpPr>
        <p:spPr>
          <a:xfrm>
            <a:off x="5668802" y="1272150"/>
            <a:ext cx="30612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…to an holistic approach</a:t>
            </a:r>
            <a:endParaRPr sz="1600">
              <a:solidFill>
                <a:srgbClr val="000000"/>
              </a:solidFill>
              <a:latin typeface="Montserrat SemiBold"/>
              <a:ea typeface="Montserrat SemiBold"/>
              <a:cs typeface="Montserrat SemiBold"/>
              <a:sym typeface="Montserrat SemiBold"/>
            </a:endParaRPr>
          </a:p>
        </p:txBody>
      </p:sp>
      <p:sp>
        <p:nvSpPr>
          <p:cNvPr id="385" name="Google Shape;385;p22"/>
          <p:cNvSpPr txBox="1"/>
          <p:nvPr/>
        </p:nvSpPr>
        <p:spPr>
          <a:xfrm>
            <a:off x="2094275" y="501759"/>
            <a:ext cx="57540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000">
                <a:latin typeface="Montserrat"/>
                <a:ea typeface="Montserrat"/>
                <a:cs typeface="Montserrat"/>
                <a:sym typeface="Montserrat"/>
              </a:rPr>
              <a:t>DARING Methodological framework</a:t>
            </a:r>
            <a:endParaRPr b="1" sz="2000">
              <a:solidFill>
                <a:srgbClr val="000000"/>
              </a:solidFill>
              <a:latin typeface="Montserrat"/>
              <a:ea typeface="Montserrat"/>
              <a:cs typeface="Montserrat"/>
              <a:sym typeface="Montserrat"/>
            </a:endParaRPr>
          </a:p>
        </p:txBody>
      </p:sp>
      <p:sp>
        <p:nvSpPr>
          <p:cNvPr id="386" name="Google Shape;386;p22"/>
          <p:cNvSpPr txBox="1"/>
          <p:nvPr/>
        </p:nvSpPr>
        <p:spPr>
          <a:xfrm>
            <a:off x="1328078" y="4265739"/>
            <a:ext cx="3000000" cy="450600"/>
          </a:xfrm>
          <a:prstGeom prst="rect">
            <a:avLst/>
          </a:prstGeom>
          <a:noFill/>
          <a:ln>
            <a:noFill/>
          </a:ln>
        </p:spPr>
        <p:txBody>
          <a:bodyPr anchorCtr="0" anchor="t" bIns="91425" lIns="91425" spcFirstLastPara="1" rIns="91425" wrap="square" tIns="91425">
            <a:spAutoFit/>
          </a:bodyPr>
          <a:lstStyle/>
          <a:p>
            <a:pPr indent="0" lvl="0" marL="0" rtl="0" algn="ctr">
              <a:lnSpc>
                <a:spcPct val="115833"/>
              </a:lnSpc>
              <a:spcBef>
                <a:spcPts val="0"/>
              </a:spcBef>
              <a:spcAft>
                <a:spcPts val="800"/>
              </a:spcAft>
              <a:buNone/>
            </a:pPr>
            <a:r>
              <a:rPr i="1" lang="en-GB" sz="800">
                <a:solidFill>
                  <a:srgbClr val="0C343D"/>
                </a:solidFill>
                <a:latin typeface="Montserrat"/>
                <a:ea typeface="Montserrat"/>
                <a:cs typeface="Montserrat"/>
                <a:sym typeface="Montserrat"/>
              </a:rPr>
              <a:t>H</a:t>
            </a:r>
            <a:r>
              <a:rPr i="1" lang="en-GB" sz="800">
                <a:solidFill>
                  <a:srgbClr val="0C343D"/>
                </a:solidFill>
                <a:latin typeface="Montserrat"/>
                <a:ea typeface="Montserrat"/>
                <a:cs typeface="Montserrat"/>
                <a:sym typeface="Montserrat"/>
              </a:rPr>
              <a:t>ierarchy of fundamental human needs, based on Maslow’s original model (Maslow, 1943)</a:t>
            </a:r>
            <a:endParaRPr/>
          </a:p>
        </p:txBody>
      </p:sp>
      <p:sp>
        <p:nvSpPr>
          <p:cNvPr id="387" name="Google Shape;387;p22"/>
          <p:cNvSpPr txBox="1"/>
          <p:nvPr/>
        </p:nvSpPr>
        <p:spPr>
          <a:xfrm>
            <a:off x="5609565" y="4265739"/>
            <a:ext cx="3000000" cy="450600"/>
          </a:xfrm>
          <a:prstGeom prst="rect">
            <a:avLst/>
          </a:prstGeom>
          <a:noFill/>
          <a:ln>
            <a:noFill/>
          </a:ln>
        </p:spPr>
        <p:txBody>
          <a:bodyPr anchorCtr="0" anchor="t" bIns="91425" lIns="91425" spcFirstLastPara="1" rIns="91425" wrap="square" tIns="91425">
            <a:spAutoFit/>
          </a:bodyPr>
          <a:lstStyle/>
          <a:p>
            <a:pPr indent="0" lvl="0" marL="0" rtl="0" algn="ctr">
              <a:lnSpc>
                <a:spcPct val="115833"/>
              </a:lnSpc>
              <a:spcBef>
                <a:spcPts val="0"/>
              </a:spcBef>
              <a:spcAft>
                <a:spcPts val="800"/>
              </a:spcAft>
              <a:buNone/>
            </a:pPr>
            <a:r>
              <a:rPr i="1" lang="en-GB" sz="800">
                <a:solidFill>
                  <a:srgbClr val="0C343D"/>
                </a:solidFill>
                <a:latin typeface="Montserrat"/>
                <a:ea typeface="Montserrat"/>
                <a:cs typeface="Montserrat"/>
                <a:sym typeface="Montserrat"/>
              </a:rPr>
              <a:t>Holistic person-centred approach to fundamental human needs </a:t>
            </a:r>
            <a:endParaRPr/>
          </a:p>
        </p:txBody>
      </p:sp>
      <p:sp>
        <p:nvSpPr>
          <p:cNvPr id="388" name="Google Shape;388;p22"/>
          <p:cNvSpPr/>
          <p:nvPr/>
        </p:nvSpPr>
        <p:spPr>
          <a:xfrm flipH="1">
            <a:off x="6784520" y="2613299"/>
            <a:ext cx="650100" cy="639300"/>
          </a:xfrm>
          <a:prstGeom prst="ellipse">
            <a:avLst/>
          </a:prstGeom>
          <a:solidFill>
            <a:srgbClr val="0C343D"/>
          </a:solidFill>
          <a:ln>
            <a:noFill/>
          </a:ln>
        </p:spPr>
        <p:txBody>
          <a:bodyPr anchorCtr="0" anchor="ctr" bIns="54675" lIns="54675" spcFirstLastPara="1" rIns="54675" wrap="square" tIns="54675">
            <a:noAutofit/>
          </a:bodyPr>
          <a:lstStyle/>
          <a:p>
            <a:pPr indent="0" lvl="0" marL="0" rtl="0" algn="ctr">
              <a:spcBef>
                <a:spcPts val="0"/>
              </a:spcBef>
              <a:spcAft>
                <a:spcPts val="0"/>
              </a:spcAft>
              <a:buNone/>
            </a:pPr>
            <a:r>
              <a:t/>
            </a:r>
            <a:endParaRPr b="1" sz="918">
              <a:solidFill>
                <a:srgbClr val="FFFFFF"/>
              </a:solidFill>
              <a:latin typeface="Montserrat"/>
              <a:ea typeface="Montserrat"/>
              <a:cs typeface="Montserrat"/>
              <a:sym typeface="Montserrat"/>
            </a:endParaRPr>
          </a:p>
        </p:txBody>
      </p:sp>
      <p:sp>
        <p:nvSpPr>
          <p:cNvPr id="389" name="Google Shape;389;p22"/>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390" name="Google Shape;390;p22"/>
          <p:cNvGrpSpPr/>
          <p:nvPr/>
        </p:nvGrpSpPr>
        <p:grpSpPr>
          <a:xfrm>
            <a:off x="125429" y="1465591"/>
            <a:ext cx="761228" cy="1096751"/>
            <a:chOff x="238853" y="1321425"/>
            <a:chExt cx="833400" cy="1200735"/>
          </a:xfrm>
        </p:grpSpPr>
        <p:grpSp>
          <p:nvGrpSpPr>
            <p:cNvPr id="391" name="Google Shape;391;p22"/>
            <p:cNvGrpSpPr/>
            <p:nvPr/>
          </p:nvGrpSpPr>
          <p:grpSpPr>
            <a:xfrm>
              <a:off x="543538" y="1925862"/>
              <a:ext cx="209084" cy="209083"/>
              <a:chOff x="6341822" y="3181974"/>
              <a:chExt cx="494054" cy="494053"/>
            </a:xfrm>
          </p:grpSpPr>
          <p:sp>
            <p:nvSpPr>
              <p:cNvPr id="392" name="Google Shape;392;p22"/>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93" name="Google Shape;393;p22"/>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94" name="Google Shape;394;p22"/>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95" name="Google Shape;395;p22"/>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96" name="Google Shape;396;p22"/>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97" name="Google Shape;397;p22"/>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398" name="Google Shape;398;p22"/>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grpSp>
        <p:sp>
          <p:nvSpPr>
            <p:cNvPr id="399" name="Google Shape;399;p22"/>
            <p:cNvSpPr/>
            <p:nvPr/>
          </p:nvSpPr>
          <p:spPr>
            <a:xfrm>
              <a:off x="512052" y="1321425"/>
              <a:ext cx="287100" cy="287100"/>
            </a:xfrm>
            <a:prstGeom prst="ellipse">
              <a:avLst/>
            </a:prstGeom>
            <a:solidFill>
              <a:srgbClr val="FFFFFF"/>
            </a:solidFill>
            <a:ln cap="flat" cmpd="sng" w="7275">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02</a:t>
              </a:r>
              <a:endParaRPr sz="611">
                <a:solidFill>
                  <a:srgbClr val="000000"/>
                </a:solidFill>
                <a:latin typeface="Montserrat SemiBold"/>
                <a:ea typeface="Montserrat SemiBold"/>
                <a:cs typeface="Montserrat SemiBold"/>
                <a:sym typeface="Montserrat SemiBold"/>
              </a:endParaRPr>
            </a:p>
          </p:txBody>
        </p:sp>
        <p:sp>
          <p:nvSpPr>
            <p:cNvPr id="400" name="Google Shape;400;p22"/>
            <p:cNvSpPr/>
            <p:nvPr/>
          </p:nvSpPr>
          <p:spPr>
            <a:xfrm>
              <a:off x="238853" y="1689060"/>
              <a:ext cx="833400" cy="833100"/>
            </a:xfrm>
            <a:prstGeom prst="blockArc">
              <a:avLst>
                <a:gd fmla="val 10800000" name="adj1"/>
                <a:gd fmla="val 21589946" name="adj2"/>
                <a:gd fmla="val 14321" name="adj3"/>
              </a:avLst>
            </a:prstGeom>
            <a:solidFill>
              <a:srgbClr val="A2C4C9"/>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401" name="Google Shape;401;p22"/>
            <p:cNvCxnSpPr>
              <a:stCxn id="399" idx="4"/>
            </p:cNvCxnSpPr>
            <p:nvPr/>
          </p:nvCxnSpPr>
          <p:spPr>
            <a:xfrm>
              <a:off x="655602" y="1608525"/>
              <a:ext cx="0" cy="94500"/>
            </a:xfrm>
            <a:prstGeom prst="straightConnector1">
              <a:avLst/>
            </a:prstGeom>
            <a:noFill/>
            <a:ln cap="flat" cmpd="sng" w="7275">
              <a:solidFill>
                <a:srgbClr val="A2C4C9"/>
              </a:solidFill>
              <a:prstDash val="solid"/>
              <a:round/>
              <a:headEnd len="med" w="med" type="none"/>
              <a:tailEnd len="med" w="med" type="non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cxnSp>
        <p:nvCxnSpPr>
          <p:cNvPr id="406" name="Google Shape;406;p23"/>
          <p:cNvCxnSpPr>
            <a:stCxn id="407" idx="6"/>
            <a:endCxn id="408" idx="2"/>
          </p:cNvCxnSpPr>
          <p:nvPr/>
        </p:nvCxnSpPr>
        <p:spPr>
          <a:xfrm>
            <a:off x="2354975" y="1556888"/>
            <a:ext cx="1020600" cy="0"/>
          </a:xfrm>
          <a:prstGeom prst="straightConnector1">
            <a:avLst/>
          </a:prstGeom>
          <a:noFill/>
          <a:ln cap="flat" cmpd="sng" w="19050">
            <a:solidFill>
              <a:srgbClr val="000000"/>
            </a:solidFill>
            <a:prstDash val="solid"/>
            <a:round/>
            <a:headEnd len="med" w="med" type="none"/>
            <a:tailEnd len="med" w="med" type="none"/>
          </a:ln>
        </p:spPr>
      </p:cxnSp>
      <p:cxnSp>
        <p:nvCxnSpPr>
          <p:cNvPr id="409" name="Google Shape;409;p23"/>
          <p:cNvCxnSpPr>
            <a:stCxn id="407" idx="2"/>
          </p:cNvCxnSpPr>
          <p:nvPr/>
        </p:nvCxnSpPr>
        <p:spPr>
          <a:xfrm rot="10800000">
            <a:off x="-134125" y="1556888"/>
            <a:ext cx="1803300" cy="0"/>
          </a:xfrm>
          <a:prstGeom prst="straightConnector1">
            <a:avLst/>
          </a:prstGeom>
          <a:noFill/>
          <a:ln cap="flat" cmpd="sng" w="19050">
            <a:solidFill>
              <a:srgbClr val="000000"/>
            </a:solidFill>
            <a:prstDash val="solid"/>
            <a:round/>
            <a:headEnd len="med" w="med" type="none"/>
            <a:tailEnd len="med" w="med" type="none"/>
          </a:ln>
        </p:spPr>
      </p:cxnSp>
      <p:cxnSp>
        <p:nvCxnSpPr>
          <p:cNvPr id="410" name="Google Shape;410;p23"/>
          <p:cNvCxnSpPr>
            <a:stCxn id="408" idx="6"/>
            <a:endCxn id="411" idx="2"/>
          </p:cNvCxnSpPr>
          <p:nvPr/>
        </p:nvCxnSpPr>
        <p:spPr>
          <a:xfrm>
            <a:off x="4061513" y="1556888"/>
            <a:ext cx="1020900" cy="0"/>
          </a:xfrm>
          <a:prstGeom prst="straightConnector1">
            <a:avLst/>
          </a:prstGeom>
          <a:noFill/>
          <a:ln cap="flat" cmpd="sng" w="19050">
            <a:solidFill>
              <a:srgbClr val="000000"/>
            </a:solidFill>
            <a:prstDash val="solid"/>
            <a:round/>
            <a:headEnd len="med" w="med" type="none"/>
            <a:tailEnd len="med" w="med" type="none"/>
          </a:ln>
        </p:spPr>
      </p:cxnSp>
      <p:sp>
        <p:nvSpPr>
          <p:cNvPr id="412" name="Google Shape;412;p23"/>
          <p:cNvSpPr txBox="1"/>
          <p:nvPr/>
        </p:nvSpPr>
        <p:spPr>
          <a:xfrm>
            <a:off x="1199825" y="3349555"/>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Italian Report</a:t>
            </a:r>
            <a:endParaRPr sz="1600">
              <a:solidFill>
                <a:srgbClr val="000000"/>
              </a:solidFill>
              <a:latin typeface="Montserrat SemiBold"/>
              <a:ea typeface="Montserrat SemiBold"/>
              <a:cs typeface="Montserrat SemiBold"/>
              <a:sym typeface="Montserrat SemiBold"/>
            </a:endParaRPr>
          </a:p>
        </p:txBody>
      </p:sp>
      <p:sp>
        <p:nvSpPr>
          <p:cNvPr id="413" name="Google Shape;413;p23"/>
          <p:cNvSpPr txBox="1"/>
          <p:nvPr/>
        </p:nvSpPr>
        <p:spPr>
          <a:xfrm>
            <a:off x="1199825" y="3696505"/>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Multi-level structure of Italian Health System</a:t>
            </a:r>
            <a:endParaRPr sz="1200">
              <a:latin typeface="Montserrat Medium"/>
              <a:ea typeface="Montserrat Medium"/>
              <a:cs typeface="Montserrat Medium"/>
              <a:sym typeface="Montserrat Medium"/>
            </a:endParaRPr>
          </a:p>
        </p:txBody>
      </p:sp>
      <p:sp>
        <p:nvSpPr>
          <p:cNvPr id="414" name="Google Shape;414;p23"/>
          <p:cNvSpPr txBox="1"/>
          <p:nvPr/>
        </p:nvSpPr>
        <p:spPr>
          <a:xfrm>
            <a:off x="2906363"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Framework</a:t>
            </a:r>
            <a:endParaRPr sz="1600">
              <a:solidFill>
                <a:srgbClr val="000000"/>
              </a:solidFill>
              <a:latin typeface="Montserrat SemiBold"/>
              <a:ea typeface="Montserrat SemiBold"/>
              <a:cs typeface="Montserrat SemiBold"/>
              <a:sym typeface="Montserrat SemiBold"/>
            </a:endParaRPr>
          </a:p>
        </p:txBody>
      </p:sp>
      <p:sp>
        <p:nvSpPr>
          <p:cNvPr id="415" name="Google Shape;415;p23"/>
          <p:cNvSpPr txBox="1"/>
          <p:nvPr/>
        </p:nvSpPr>
        <p:spPr>
          <a:xfrm>
            <a:off x="2906363"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Introducing holistic approach to dementia care</a:t>
            </a:r>
            <a:endParaRPr sz="1200">
              <a:solidFill>
                <a:srgbClr val="000000"/>
              </a:solidFill>
              <a:latin typeface="Montserrat Medium"/>
              <a:ea typeface="Montserrat Medium"/>
              <a:cs typeface="Montserrat Medium"/>
              <a:sym typeface="Montserrat Medium"/>
            </a:endParaRPr>
          </a:p>
        </p:txBody>
      </p:sp>
      <p:sp>
        <p:nvSpPr>
          <p:cNvPr id="416" name="Google Shape;416;p23"/>
          <p:cNvSpPr txBox="1"/>
          <p:nvPr/>
        </p:nvSpPr>
        <p:spPr>
          <a:xfrm>
            <a:off x="4613050"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What needs?</a:t>
            </a:r>
            <a:endParaRPr sz="1600">
              <a:solidFill>
                <a:srgbClr val="000000"/>
              </a:solidFill>
              <a:latin typeface="Montserrat SemiBold"/>
              <a:ea typeface="Montserrat SemiBold"/>
              <a:cs typeface="Montserrat SemiBold"/>
              <a:sym typeface="Montserrat SemiBold"/>
            </a:endParaRPr>
          </a:p>
        </p:txBody>
      </p:sp>
      <p:sp>
        <p:nvSpPr>
          <p:cNvPr id="417" name="Google Shape;417;p23"/>
          <p:cNvSpPr txBox="1"/>
          <p:nvPr/>
        </p:nvSpPr>
        <p:spPr>
          <a:xfrm>
            <a:off x="4613050"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Clinical, social, psychological and practical</a:t>
            </a:r>
            <a:endParaRPr sz="1200">
              <a:solidFill>
                <a:srgbClr val="000000"/>
              </a:solidFill>
              <a:latin typeface="Montserrat Medium"/>
              <a:ea typeface="Montserrat Medium"/>
              <a:cs typeface="Montserrat Medium"/>
              <a:sym typeface="Montserrat Medium"/>
            </a:endParaRPr>
          </a:p>
        </p:txBody>
      </p:sp>
      <p:grpSp>
        <p:nvGrpSpPr>
          <p:cNvPr id="418" name="Google Shape;418;p23"/>
          <p:cNvGrpSpPr/>
          <p:nvPr/>
        </p:nvGrpSpPr>
        <p:grpSpPr>
          <a:xfrm>
            <a:off x="3450620" y="2658385"/>
            <a:ext cx="499686" cy="499685"/>
            <a:chOff x="6341822" y="3181974"/>
            <a:chExt cx="494054" cy="494053"/>
          </a:xfrm>
        </p:grpSpPr>
        <p:sp>
          <p:nvSpPr>
            <p:cNvPr id="419" name="Google Shape;419;p23"/>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 name="Google Shape;420;p23"/>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 name="Google Shape;421;p23"/>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 name="Google Shape;422;p23"/>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 name="Google Shape;423;p23"/>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 name="Google Shape;424;p23"/>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 name="Google Shape;425;p23"/>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07" name="Google Shape;407;p23"/>
          <p:cNvSpPr/>
          <p:nvPr/>
        </p:nvSpPr>
        <p:spPr>
          <a:xfrm>
            <a:off x="1669175" y="1213988"/>
            <a:ext cx="685800" cy="685800"/>
          </a:xfrm>
          <a:prstGeom prst="ellipse">
            <a:avLst/>
          </a:prstGeom>
          <a:solidFill>
            <a:srgbClr val="FFFFFF"/>
          </a:solidFill>
          <a:ln cap="flat" cmpd="sng" w="19050">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01</a:t>
            </a:r>
            <a:endParaRPr sz="1600">
              <a:solidFill>
                <a:srgbClr val="000000"/>
              </a:solidFill>
              <a:latin typeface="Montserrat SemiBold"/>
              <a:ea typeface="Montserrat SemiBold"/>
              <a:cs typeface="Montserrat SemiBold"/>
              <a:sym typeface="Montserrat SemiBold"/>
            </a:endParaRPr>
          </a:p>
        </p:txBody>
      </p:sp>
      <p:sp>
        <p:nvSpPr>
          <p:cNvPr id="408" name="Google Shape;408;p23"/>
          <p:cNvSpPr/>
          <p:nvPr/>
        </p:nvSpPr>
        <p:spPr>
          <a:xfrm>
            <a:off x="3375713" y="1213988"/>
            <a:ext cx="685800" cy="685800"/>
          </a:xfrm>
          <a:prstGeom prst="ellipse">
            <a:avLst/>
          </a:prstGeom>
          <a:solidFill>
            <a:srgbClr val="FFFFFF"/>
          </a:solidFill>
          <a:ln cap="flat" cmpd="sng" w="19050">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02</a:t>
            </a:r>
            <a:endParaRPr sz="1600">
              <a:solidFill>
                <a:srgbClr val="000000"/>
              </a:solidFill>
              <a:latin typeface="Montserrat SemiBold"/>
              <a:ea typeface="Montserrat SemiBold"/>
              <a:cs typeface="Montserrat SemiBold"/>
              <a:sym typeface="Montserrat SemiBold"/>
            </a:endParaRPr>
          </a:p>
        </p:txBody>
      </p:sp>
      <p:sp>
        <p:nvSpPr>
          <p:cNvPr id="411" name="Google Shape;411;p23"/>
          <p:cNvSpPr/>
          <p:nvPr/>
        </p:nvSpPr>
        <p:spPr>
          <a:xfrm>
            <a:off x="5082400" y="1213988"/>
            <a:ext cx="685800" cy="685800"/>
          </a:xfrm>
          <a:prstGeom prst="ellipse">
            <a:avLst/>
          </a:prstGeom>
          <a:solidFill>
            <a:srgbClr val="FFFFFF"/>
          </a:solidFill>
          <a:ln cap="flat" cmpd="sng" w="19050">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03</a:t>
            </a:r>
            <a:endParaRPr sz="1600">
              <a:solidFill>
                <a:srgbClr val="000000"/>
              </a:solidFill>
              <a:latin typeface="Montserrat SemiBold"/>
              <a:ea typeface="Montserrat SemiBold"/>
              <a:cs typeface="Montserrat SemiBold"/>
              <a:sym typeface="Montserrat SemiBold"/>
            </a:endParaRPr>
          </a:p>
        </p:txBody>
      </p:sp>
      <p:sp>
        <p:nvSpPr>
          <p:cNvPr id="426" name="Google Shape;426;p23"/>
          <p:cNvSpPr/>
          <p:nvPr/>
        </p:nvSpPr>
        <p:spPr>
          <a:xfrm>
            <a:off x="1016225" y="2092663"/>
            <a:ext cx="1991700" cy="1991700"/>
          </a:xfrm>
          <a:prstGeom prst="blockArc">
            <a:avLst>
              <a:gd fmla="val 10800000" name="adj1"/>
              <a:gd fmla="val 21589946" name="adj2"/>
              <a:gd fmla="val 14321" name="adj3"/>
            </a:avLst>
          </a:prstGeom>
          <a:solidFill>
            <a:srgbClr val="E3EC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427" name="Google Shape;427;p23"/>
          <p:cNvSpPr/>
          <p:nvPr/>
        </p:nvSpPr>
        <p:spPr>
          <a:xfrm>
            <a:off x="2722763" y="2092663"/>
            <a:ext cx="1991700" cy="1991700"/>
          </a:xfrm>
          <a:prstGeom prst="blockArc">
            <a:avLst>
              <a:gd fmla="val 10800000" name="adj1"/>
              <a:gd fmla="val 21589946" name="adj2"/>
              <a:gd fmla="val 14321" name="adj3"/>
            </a:avLst>
          </a:prstGeom>
          <a:solidFill>
            <a:srgbClr val="A2C4C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428" name="Google Shape;428;p23"/>
          <p:cNvSpPr/>
          <p:nvPr/>
        </p:nvSpPr>
        <p:spPr>
          <a:xfrm>
            <a:off x="4429450" y="2092663"/>
            <a:ext cx="1991700" cy="1991700"/>
          </a:xfrm>
          <a:prstGeom prst="blockArc">
            <a:avLst>
              <a:gd fmla="val 10800000" name="adj1"/>
              <a:gd fmla="val 21589946" name="adj2"/>
              <a:gd fmla="val 14321" name="adj3"/>
            </a:avLst>
          </a:prstGeom>
          <a:solidFill>
            <a:srgbClr val="76A5B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cxnSp>
        <p:nvCxnSpPr>
          <p:cNvPr id="429" name="Google Shape;429;p23"/>
          <p:cNvCxnSpPr>
            <a:stCxn id="407" idx="4"/>
          </p:cNvCxnSpPr>
          <p:nvPr/>
        </p:nvCxnSpPr>
        <p:spPr>
          <a:xfrm>
            <a:off x="2012075" y="1899788"/>
            <a:ext cx="0" cy="207000"/>
          </a:xfrm>
          <a:prstGeom prst="straightConnector1">
            <a:avLst/>
          </a:prstGeom>
          <a:noFill/>
          <a:ln cap="flat" cmpd="sng" w="19050">
            <a:solidFill>
              <a:srgbClr val="E3ECEE"/>
            </a:solidFill>
            <a:prstDash val="solid"/>
            <a:round/>
            <a:headEnd len="med" w="med" type="none"/>
            <a:tailEnd len="med" w="med" type="none"/>
          </a:ln>
        </p:spPr>
      </p:cxnSp>
      <p:cxnSp>
        <p:nvCxnSpPr>
          <p:cNvPr id="430" name="Google Shape;430;p23"/>
          <p:cNvCxnSpPr>
            <a:stCxn id="408" idx="4"/>
          </p:cNvCxnSpPr>
          <p:nvPr/>
        </p:nvCxnSpPr>
        <p:spPr>
          <a:xfrm>
            <a:off x="3718613" y="1899788"/>
            <a:ext cx="0" cy="225900"/>
          </a:xfrm>
          <a:prstGeom prst="straightConnector1">
            <a:avLst/>
          </a:prstGeom>
          <a:noFill/>
          <a:ln cap="flat" cmpd="sng" w="19050">
            <a:solidFill>
              <a:srgbClr val="A2C4C9"/>
            </a:solidFill>
            <a:prstDash val="solid"/>
            <a:round/>
            <a:headEnd len="med" w="med" type="none"/>
            <a:tailEnd len="med" w="med" type="none"/>
          </a:ln>
        </p:spPr>
      </p:cxnSp>
      <p:cxnSp>
        <p:nvCxnSpPr>
          <p:cNvPr id="431" name="Google Shape;431;p23"/>
          <p:cNvCxnSpPr>
            <a:stCxn id="411" idx="4"/>
          </p:cNvCxnSpPr>
          <p:nvPr/>
        </p:nvCxnSpPr>
        <p:spPr>
          <a:xfrm>
            <a:off x="5425300" y="1899788"/>
            <a:ext cx="0" cy="220200"/>
          </a:xfrm>
          <a:prstGeom prst="straightConnector1">
            <a:avLst/>
          </a:prstGeom>
          <a:noFill/>
          <a:ln cap="flat" cmpd="sng" w="19050">
            <a:solidFill>
              <a:srgbClr val="76A5B1"/>
            </a:solidFill>
            <a:prstDash val="solid"/>
            <a:round/>
            <a:headEnd len="med" w="med" type="none"/>
            <a:tailEnd len="med" w="med" type="none"/>
          </a:ln>
        </p:spPr>
      </p:cxnSp>
      <p:grpSp>
        <p:nvGrpSpPr>
          <p:cNvPr id="432" name="Google Shape;432;p23"/>
          <p:cNvGrpSpPr/>
          <p:nvPr/>
        </p:nvGrpSpPr>
        <p:grpSpPr>
          <a:xfrm>
            <a:off x="1816909" y="2638669"/>
            <a:ext cx="390332" cy="525970"/>
            <a:chOff x="3466102" y="2293831"/>
            <a:chExt cx="366681" cy="494054"/>
          </a:xfrm>
        </p:grpSpPr>
        <p:sp>
          <p:nvSpPr>
            <p:cNvPr id="433" name="Google Shape;433;p23"/>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434" name="Google Shape;434;p23"/>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435" name="Google Shape;435;p23"/>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436" name="Google Shape;436;p23"/>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grpSp>
      <p:grpSp>
        <p:nvGrpSpPr>
          <p:cNvPr id="437" name="Google Shape;437;p23"/>
          <p:cNvGrpSpPr/>
          <p:nvPr/>
        </p:nvGrpSpPr>
        <p:grpSpPr>
          <a:xfrm>
            <a:off x="5193684" y="2625135"/>
            <a:ext cx="499687" cy="499686"/>
            <a:chOff x="6341821" y="2293832"/>
            <a:chExt cx="494055" cy="494054"/>
          </a:xfrm>
        </p:grpSpPr>
        <p:sp>
          <p:nvSpPr>
            <p:cNvPr id="438" name="Google Shape;438;p23"/>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39" name="Google Shape;439;p23"/>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0" name="Google Shape;440;p23"/>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1" name="Google Shape;441;p23"/>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2" name="Google Shape;442;p23"/>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3" name="Google Shape;443;p23"/>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4" name="Google Shape;444;p23"/>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5" name="Google Shape;445;p23"/>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6" name="Google Shape;446;p23"/>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7" name="Google Shape;447;p23"/>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448" name="Google Shape;448;p23"/>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500">
        <p:pus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grpSp>
        <p:nvGrpSpPr>
          <p:cNvPr id="453" name="Google Shape;453;p24"/>
          <p:cNvGrpSpPr/>
          <p:nvPr/>
        </p:nvGrpSpPr>
        <p:grpSpPr>
          <a:xfrm>
            <a:off x="4073740" y="1701243"/>
            <a:ext cx="1813918" cy="1771090"/>
            <a:chOff x="2367690" y="1616608"/>
            <a:chExt cx="1813918" cy="1771090"/>
          </a:xfrm>
        </p:grpSpPr>
        <p:grpSp>
          <p:nvGrpSpPr>
            <p:cNvPr id="454" name="Google Shape;454;p24"/>
            <p:cNvGrpSpPr/>
            <p:nvPr/>
          </p:nvGrpSpPr>
          <p:grpSpPr>
            <a:xfrm>
              <a:off x="2367690" y="1616608"/>
              <a:ext cx="1813918" cy="1771090"/>
              <a:chOff x="2463400" y="853476"/>
              <a:chExt cx="4205700" cy="4106400"/>
            </a:xfrm>
          </p:grpSpPr>
          <p:sp>
            <p:nvSpPr>
              <p:cNvPr id="455" name="Google Shape;455;p24"/>
              <p:cNvSpPr/>
              <p:nvPr/>
            </p:nvSpPr>
            <p:spPr>
              <a:xfrm>
                <a:off x="2463400" y="853476"/>
                <a:ext cx="4205700" cy="4106400"/>
              </a:xfrm>
              <a:prstGeom prst="ellipse">
                <a:avLst/>
              </a:prstGeom>
              <a:solidFill>
                <a:srgbClr val="D0E0E3">
                  <a:alpha val="59490"/>
                </a:srgbClr>
              </a:solidFill>
              <a:ln>
                <a:noFill/>
              </a:ln>
            </p:spPr>
            <p:txBody>
              <a:bodyPr anchorCtr="0" anchor="ctr" bIns="39075" lIns="39075" spcFirstLastPara="1" rIns="39075" wrap="square" tIns="39075">
                <a:noAutofit/>
              </a:bodyPr>
              <a:lstStyle/>
              <a:p>
                <a:pPr indent="0" lvl="0" marL="0" rtl="0" algn="ctr">
                  <a:spcBef>
                    <a:spcPts val="0"/>
                  </a:spcBef>
                  <a:spcAft>
                    <a:spcPts val="0"/>
                  </a:spcAft>
                  <a:buNone/>
                </a:pPr>
                <a:r>
                  <a:t/>
                </a:r>
                <a:endParaRPr sz="414">
                  <a:solidFill>
                    <a:srgbClr val="0C343D"/>
                  </a:solidFill>
                  <a:latin typeface="Roboto"/>
                  <a:ea typeface="Roboto"/>
                  <a:cs typeface="Roboto"/>
                  <a:sym typeface="Roboto"/>
                </a:endParaRPr>
              </a:p>
            </p:txBody>
          </p:sp>
          <p:pic>
            <p:nvPicPr>
              <p:cNvPr id="456" name="Google Shape;456;p24"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457" name="Google Shape;457;p24"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sp>
          <p:nvSpPr>
            <p:cNvPr id="458" name="Google Shape;458;p24"/>
            <p:cNvSpPr/>
            <p:nvPr/>
          </p:nvSpPr>
          <p:spPr>
            <a:xfrm flipH="1">
              <a:off x="3084920" y="2315707"/>
              <a:ext cx="378900" cy="372600"/>
            </a:xfrm>
            <a:prstGeom prst="ellipse">
              <a:avLst/>
            </a:prstGeom>
            <a:solidFill>
              <a:srgbClr val="0C343D"/>
            </a:solidFill>
            <a:ln>
              <a:noFill/>
            </a:ln>
          </p:spPr>
          <p:txBody>
            <a:bodyPr anchorCtr="0" anchor="ctr" bIns="31850" lIns="31850" spcFirstLastPara="1" rIns="31850" wrap="square" tIns="31850">
              <a:noAutofit/>
            </a:bodyPr>
            <a:lstStyle/>
            <a:p>
              <a:pPr indent="0" lvl="0" marL="0" rtl="0" algn="ctr">
                <a:spcBef>
                  <a:spcPts val="0"/>
                </a:spcBef>
                <a:spcAft>
                  <a:spcPts val="0"/>
                </a:spcAft>
                <a:buNone/>
              </a:pPr>
              <a:r>
                <a:t/>
              </a:r>
              <a:endParaRPr b="1" sz="535">
                <a:solidFill>
                  <a:srgbClr val="FFFFFF"/>
                </a:solidFill>
                <a:latin typeface="Montserrat"/>
                <a:ea typeface="Montserrat"/>
                <a:cs typeface="Montserrat"/>
                <a:sym typeface="Montserrat"/>
              </a:endParaRPr>
            </a:p>
          </p:txBody>
        </p:sp>
      </p:grpSp>
      <p:sp>
        <p:nvSpPr>
          <p:cNvPr id="459" name="Google Shape;459;p24"/>
          <p:cNvSpPr/>
          <p:nvPr/>
        </p:nvSpPr>
        <p:spPr>
          <a:xfrm flipH="1">
            <a:off x="1193750" y="3591825"/>
            <a:ext cx="3661200" cy="1330200"/>
          </a:xfrm>
          <a:prstGeom prst="roundRect">
            <a:avLst>
              <a:gd fmla="val 16667" name="adj"/>
            </a:avLst>
          </a:prstGeom>
          <a:solidFill>
            <a:srgbClr val="134F5C"/>
          </a:solidFill>
          <a:ln>
            <a:noFill/>
          </a:ln>
        </p:spPr>
        <p:txBody>
          <a:bodyPr anchorCtr="0" anchor="ctr" bIns="59625" lIns="59625" spcFirstLastPara="1" rIns="59625" wrap="square" tIns="59625">
            <a:noAutofit/>
          </a:bodyPr>
          <a:lstStyle/>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Timely diagnosis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Access to specialised professionals</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Continuity and personalised care </a:t>
            </a:r>
            <a:endParaRPr sz="1200">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rPr b="1" lang="en-GB" sz="1200">
                <a:solidFill>
                  <a:srgbClr val="FFFFFF"/>
                </a:solidFill>
                <a:latin typeface="Montserrat"/>
                <a:ea typeface="Montserrat"/>
                <a:cs typeface="Montserrat"/>
                <a:sym typeface="Montserrat"/>
              </a:rPr>
              <a:t>(SAFETY NEEDS)</a:t>
            </a:r>
            <a:endParaRPr b="1" sz="1200">
              <a:solidFill>
                <a:srgbClr val="FFFFFF"/>
              </a:solidFill>
              <a:latin typeface="Montserrat"/>
              <a:ea typeface="Montserrat"/>
              <a:cs typeface="Montserrat"/>
              <a:sym typeface="Montserrat"/>
            </a:endParaRPr>
          </a:p>
        </p:txBody>
      </p:sp>
      <p:sp>
        <p:nvSpPr>
          <p:cNvPr id="460" name="Google Shape;460;p24"/>
          <p:cNvSpPr/>
          <p:nvPr/>
        </p:nvSpPr>
        <p:spPr>
          <a:xfrm flipH="1">
            <a:off x="1193600" y="1125325"/>
            <a:ext cx="2736900" cy="1096800"/>
          </a:xfrm>
          <a:prstGeom prst="roundRect">
            <a:avLst>
              <a:gd fmla="val 16667" name="adj"/>
            </a:avLst>
          </a:prstGeom>
          <a:solidFill>
            <a:srgbClr val="D0E0E3"/>
          </a:solidFill>
          <a:ln>
            <a:noFill/>
          </a:ln>
        </p:spPr>
        <p:txBody>
          <a:bodyPr anchorCtr="0" anchor="ctr" bIns="59625" lIns="59625" spcFirstLastPara="1" rIns="59625" wrap="square" tIns="59625">
            <a:noAutofit/>
          </a:bodyPr>
          <a:lstStyle/>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Support to </a:t>
            </a:r>
            <a:r>
              <a:rPr lang="en-GB" sz="1200">
                <a:solidFill>
                  <a:srgbClr val="134F5C"/>
                </a:solidFill>
                <a:latin typeface="Montserrat"/>
                <a:ea typeface="Montserrat"/>
                <a:cs typeface="Montserrat"/>
                <a:sym typeface="Montserrat"/>
              </a:rPr>
              <a:t>maintain</a:t>
            </a:r>
            <a:r>
              <a:rPr lang="en-GB" sz="1200">
                <a:solidFill>
                  <a:srgbClr val="134F5C"/>
                </a:solidFill>
                <a:latin typeface="Montserrat"/>
                <a:ea typeface="Montserrat"/>
                <a:cs typeface="Montserrat"/>
                <a:sym typeface="Montserrat"/>
              </a:rPr>
              <a:t> independence </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525"/>
              <a:buFont typeface="Arial"/>
              <a:buNone/>
            </a:pPr>
            <a:r>
              <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525"/>
              <a:buFont typeface="Arial"/>
              <a:buNone/>
            </a:pPr>
            <a:r>
              <a:rPr b="1" lang="en-GB" sz="1200">
                <a:solidFill>
                  <a:srgbClr val="134F5C"/>
                </a:solidFill>
                <a:latin typeface="Montserrat"/>
                <a:ea typeface="Montserrat"/>
                <a:cs typeface="Montserrat"/>
                <a:sym typeface="Montserrat"/>
              </a:rPr>
              <a:t>(</a:t>
            </a:r>
            <a:r>
              <a:rPr b="1" lang="en-GB" sz="1200">
                <a:solidFill>
                  <a:srgbClr val="134F5C"/>
                </a:solidFill>
                <a:latin typeface="Montserrat"/>
                <a:ea typeface="Montserrat"/>
                <a:cs typeface="Montserrat"/>
                <a:sym typeface="Montserrat"/>
              </a:rPr>
              <a:t>SELF-ACTUALIZATION)</a:t>
            </a:r>
            <a:endParaRPr b="1" sz="1200">
              <a:solidFill>
                <a:srgbClr val="45818E"/>
              </a:solidFill>
              <a:latin typeface="Montserrat"/>
              <a:ea typeface="Montserrat"/>
              <a:cs typeface="Montserrat"/>
              <a:sym typeface="Montserrat"/>
            </a:endParaRPr>
          </a:p>
        </p:txBody>
      </p:sp>
      <p:cxnSp>
        <p:nvCxnSpPr>
          <p:cNvPr id="461" name="Google Shape;461;p24"/>
          <p:cNvCxnSpPr>
            <a:stCxn id="459" idx="0"/>
            <a:endCxn id="457" idx="2"/>
          </p:cNvCxnSpPr>
          <p:nvPr/>
        </p:nvCxnSpPr>
        <p:spPr>
          <a:xfrm rot="-5400000">
            <a:off x="3737150" y="2348325"/>
            <a:ext cx="530700" cy="1956300"/>
          </a:xfrm>
          <a:prstGeom prst="bentConnector3">
            <a:avLst>
              <a:gd fmla="val 50006" name="adj1"/>
            </a:avLst>
          </a:prstGeom>
          <a:noFill/>
          <a:ln cap="flat" cmpd="sng" w="9375">
            <a:solidFill>
              <a:srgbClr val="134F5C"/>
            </a:solidFill>
            <a:prstDash val="solid"/>
            <a:round/>
            <a:headEnd len="med" w="med" type="none"/>
            <a:tailEnd len="med" w="med" type="none"/>
          </a:ln>
        </p:spPr>
      </p:cxnSp>
      <p:sp>
        <p:nvSpPr>
          <p:cNvPr id="462" name="Google Shape;462;p24"/>
          <p:cNvSpPr/>
          <p:nvPr/>
        </p:nvSpPr>
        <p:spPr>
          <a:xfrm flipH="1">
            <a:off x="5576425" y="2021625"/>
            <a:ext cx="3384900" cy="1570200"/>
          </a:xfrm>
          <a:prstGeom prst="roundRect">
            <a:avLst>
              <a:gd fmla="val 16667" name="adj"/>
            </a:avLst>
          </a:prstGeom>
          <a:solidFill>
            <a:srgbClr val="A2C4C9"/>
          </a:solidFill>
          <a:ln>
            <a:noFill/>
          </a:ln>
        </p:spPr>
        <p:txBody>
          <a:bodyPr anchorCtr="0" anchor="ctr" bIns="59625" lIns="59625" spcFirstLastPara="1" rIns="59625" wrap="square" tIns="59625">
            <a:noAutofit/>
          </a:bodyPr>
          <a:lstStyle/>
          <a:p>
            <a:pPr indent="-304800" lvl="0" marL="457200" rtl="0" algn="l">
              <a:spcBef>
                <a:spcPts val="0"/>
              </a:spcBef>
              <a:spcAft>
                <a:spcPts val="0"/>
              </a:spcAft>
              <a:buClr>
                <a:srgbClr val="45818E"/>
              </a:buClr>
              <a:buSzPts val="1200"/>
              <a:buFont typeface="Montserrat"/>
              <a:buChar char="●"/>
            </a:pPr>
            <a:r>
              <a:rPr lang="en-GB" sz="1200">
                <a:solidFill>
                  <a:srgbClr val="45818E"/>
                </a:solidFill>
                <a:latin typeface="Montserrat"/>
                <a:ea typeface="Montserrat"/>
                <a:cs typeface="Montserrat"/>
                <a:sym typeface="Montserrat"/>
              </a:rPr>
              <a:t>Management of behavioural symptoms </a:t>
            </a:r>
            <a:r>
              <a:rPr i="1" lang="en-GB" sz="1000">
                <a:solidFill>
                  <a:srgbClr val="45818E"/>
                </a:solidFill>
                <a:latin typeface="Montserrat"/>
                <a:ea typeface="Montserrat"/>
                <a:cs typeface="Montserrat"/>
                <a:sym typeface="Montserrat"/>
              </a:rPr>
              <a:t>(e.g.: cognitive stimulation, occupational therapy, social prescribing and creative expression of emotions through art or music)</a:t>
            </a:r>
            <a:endParaRPr i="1" sz="1000">
              <a:solidFill>
                <a:srgbClr val="45818E"/>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t/>
            </a:r>
            <a:endParaRPr b="1" sz="1200">
              <a:solidFill>
                <a:srgbClr val="45818E"/>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rPr b="1" lang="en-GB" sz="1200">
                <a:solidFill>
                  <a:srgbClr val="45818E"/>
                </a:solidFill>
                <a:latin typeface="Montserrat"/>
                <a:ea typeface="Montserrat"/>
                <a:cs typeface="Montserrat"/>
                <a:sym typeface="Montserrat"/>
              </a:rPr>
              <a:t>(</a:t>
            </a:r>
            <a:r>
              <a:rPr b="1" lang="en-GB" sz="1200">
                <a:solidFill>
                  <a:srgbClr val="45818E"/>
                </a:solidFill>
                <a:latin typeface="Montserrat"/>
                <a:ea typeface="Montserrat"/>
                <a:cs typeface="Montserrat"/>
                <a:sym typeface="Montserrat"/>
              </a:rPr>
              <a:t>AESTHETIC &amp; COGNITIVE NEEDS)</a:t>
            </a:r>
            <a:endParaRPr b="1" sz="1200">
              <a:solidFill>
                <a:srgbClr val="45818E"/>
              </a:solidFill>
              <a:latin typeface="Montserrat"/>
              <a:ea typeface="Montserrat"/>
              <a:cs typeface="Montserrat"/>
              <a:sym typeface="Montserrat"/>
            </a:endParaRPr>
          </a:p>
        </p:txBody>
      </p:sp>
      <p:sp>
        <p:nvSpPr>
          <p:cNvPr id="463" name="Google Shape;463;p24"/>
          <p:cNvSpPr txBox="1"/>
          <p:nvPr>
            <p:ph type="title"/>
          </p:nvPr>
        </p:nvSpPr>
        <p:spPr>
          <a:xfrm>
            <a:off x="2392775" y="69714"/>
            <a:ext cx="5148300" cy="9117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GB" sz="2000">
                <a:solidFill>
                  <a:schemeClr val="accent5"/>
                </a:solidFill>
                <a:latin typeface="Montserrat"/>
                <a:ea typeface="Montserrat"/>
                <a:cs typeface="Montserrat"/>
                <a:sym typeface="Montserrat"/>
              </a:rPr>
              <a:t>CLINICAL NEEDS: People Living With Dementia (PLWD)</a:t>
            </a:r>
            <a:endParaRPr b="1" sz="2000">
              <a:solidFill>
                <a:schemeClr val="accent5"/>
              </a:solidFill>
              <a:latin typeface="Montserrat"/>
              <a:ea typeface="Montserrat"/>
              <a:cs typeface="Montserrat"/>
              <a:sym typeface="Montserrat"/>
            </a:endParaRPr>
          </a:p>
        </p:txBody>
      </p:sp>
      <p:cxnSp>
        <p:nvCxnSpPr>
          <p:cNvPr id="464" name="Google Shape;464;p24"/>
          <p:cNvCxnSpPr>
            <a:stCxn id="457" idx="0"/>
            <a:endCxn id="462" idx="0"/>
          </p:cNvCxnSpPr>
          <p:nvPr/>
        </p:nvCxnSpPr>
        <p:spPr>
          <a:xfrm rot="-5400000">
            <a:off x="6079302" y="923013"/>
            <a:ext cx="90900" cy="2288100"/>
          </a:xfrm>
          <a:prstGeom prst="bentConnector3">
            <a:avLst>
              <a:gd fmla="val 361950" name="adj1"/>
            </a:avLst>
          </a:prstGeom>
          <a:noFill/>
          <a:ln cap="flat" cmpd="sng" w="16075">
            <a:solidFill>
              <a:srgbClr val="A2C4C9"/>
            </a:solidFill>
            <a:prstDash val="solid"/>
            <a:round/>
            <a:headEnd len="med" w="med" type="none"/>
            <a:tailEnd len="med" w="med" type="none"/>
          </a:ln>
        </p:spPr>
      </p:cxnSp>
      <p:cxnSp>
        <p:nvCxnSpPr>
          <p:cNvPr id="465" name="Google Shape;465;p24"/>
          <p:cNvCxnSpPr>
            <a:stCxn id="460" idx="2"/>
            <a:endCxn id="455" idx="2"/>
          </p:cNvCxnSpPr>
          <p:nvPr/>
        </p:nvCxnSpPr>
        <p:spPr>
          <a:xfrm flipH="1" rot="-5400000">
            <a:off x="3135500" y="1648675"/>
            <a:ext cx="364800" cy="1511700"/>
          </a:xfrm>
          <a:prstGeom prst="bentConnector2">
            <a:avLst/>
          </a:prstGeom>
          <a:noFill/>
          <a:ln cap="flat" cmpd="sng" w="16075">
            <a:solidFill>
              <a:srgbClr val="D0E0E3"/>
            </a:solidFill>
            <a:prstDash val="solid"/>
            <a:round/>
            <a:headEnd len="med" w="med" type="none"/>
            <a:tailEnd len="med" w="med" type="none"/>
          </a:ln>
        </p:spPr>
      </p:cxnSp>
      <p:sp>
        <p:nvSpPr>
          <p:cNvPr id="466" name="Google Shape;466;p24"/>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467" name="Google Shape;467;p24"/>
          <p:cNvGrpSpPr/>
          <p:nvPr/>
        </p:nvGrpSpPr>
        <p:grpSpPr>
          <a:xfrm>
            <a:off x="125429" y="2735791"/>
            <a:ext cx="761228" cy="1096751"/>
            <a:chOff x="238843" y="2282850"/>
            <a:chExt cx="833400" cy="1200735"/>
          </a:xfrm>
        </p:grpSpPr>
        <p:sp>
          <p:nvSpPr>
            <p:cNvPr id="468" name="Google Shape;468;p24"/>
            <p:cNvSpPr/>
            <p:nvPr/>
          </p:nvSpPr>
          <p:spPr>
            <a:xfrm>
              <a:off x="512042" y="2282850"/>
              <a:ext cx="287100" cy="287100"/>
            </a:xfrm>
            <a:prstGeom prst="ellipse">
              <a:avLst/>
            </a:prstGeom>
            <a:solidFill>
              <a:srgbClr val="FFFFFF"/>
            </a:solidFill>
            <a:ln cap="flat" cmpd="sng" w="7275">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03</a:t>
              </a:r>
              <a:endParaRPr sz="611">
                <a:solidFill>
                  <a:srgbClr val="000000"/>
                </a:solidFill>
                <a:latin typeface="Montserrat SemiBold"/>
                <a:ea typeface="Montserrat SemiBold"/>
                <a:cs typeface="Montserrat SemiBold"/>
                <a:sym typeface="Montserrat SemiBold"/>
              </a:endParaRPr>
            </a:p>
          </p:txBody>
        </p:sp>
        <p:sp>
          <p:nvSpPr>
            <p:cNvPr id="469" name="Google Shape;469;p24"/>
            <p:cNvSpPr/>
            <p:nvPr/>
          </p:nvSpPr>
          <p:spPr>
            <a:xfrm>
              <a:off x="238843" y="2650485"/>
              <a:ext cx="833400" cy="833100"/>
            </a:xfrm>
            <a:prstGeom prst="blockArc">
              <a:avLst>
                <a:gd fmla="val 10800000" name="adj1"/>
                <a:gd fmla="val 21589946" name="adj2"/>
                <a:gd fmla="val 14321" name="adj3"/>
              </a:avLst>
            </a:prstGeom>
            <a:solidFill>
              <a:srgbClr val="76A5B0"/>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470" name="Google Shape;470;p24"/>
            <p:cNvCxnSpPr>
              <a:stCxn id="468" idx="4"/>
            </p:cNvCxnSpPr>
            <p:nvPr/>
          </p:nvCxnSpPr>
          <p:spPr>
            <a:xfrm>
              <a:off x="655592" y="2569950"/>
              <a:ext cx="0" cy="91800"/>
            </a:xfrm>
            <a:prstGeom prst="straightConnector1">
              <a:avLst/>
            </a:prstGeom>
            <a:noFill/>
            <a:ln cap="flat" cmpd="sng" w="7275">
              <a:solidFill>
                <a:srgbClr val="76A5B1"/>
              </a:solidFill>
              <a:prstDash val="solid"/>
              <a:round/>
              <a:headEnd len="med" w="med" type="none"/>
              <a:tailEnd len="med" w="med" type="none"/>
            </a:ln>
          </p:spPr>
        </p:cxnSp>
        <p:grpSp>
          <p:nvGrpSpPr>
            <p:cNvPr id="471" name="Google Shape;471;p24"/>
            <p:cNvGrpSpPr/>
            <p:nvPr/>
          </p:nvGrpSpPr>
          <p:grpSpPr>
            <a:xfrm>
              <a:off x="558749" y="2873346"/>
              <a:ext cx="209084" cy="209084"/>
              <a:chOff x="6341821" y="2293832"/>
              <a:chExt cx="494055" cy="494054"/>
            </a:xfrm>
          </p:grpSpPr>
          <p:sp>
            <p:nvSpPr>
              <p:cNvPr id="472" name="Google Shape;472;p24"/>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3" name="Google Shape;473;p24"/>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4" name="Google Shape;474;p24"/>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5" name="Google Shape;475;p24"/>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6" name="Google Shape;476;p24"/>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7" name="Google Shape;477;p24"/>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8" name="Google Shape;478;p24"/>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79" name="Google Shape;479;p24"/>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80" name="Google Shape;480;p24"/>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81" name="Google Shape;481;p24"/>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482" name="Google Shape;482;p24"/>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grpSp>
      </p:grpSp>
      <p:sp>
        <p:nvSpPr>
          <p:cNvPr id="483" name="Google Shape;483;p24"/>
          <p:cNvSpPr/>
          <p:nvPr/>
        </p:nvSpPr>
        <p:spPr>
          <a:xfrm flipH="1">
            <a:off x="5576425" y="3741275"/>
            <a:ext cx="3384900" cy="997200"/>
          </a:xfrm>
          <a:prstGeom prst="roundRect">
            <a:avLst>
              <a:gd fmla="val 16667" name="adj"/>
            </a:avLst>
          </a:prstGeom>
          <a:solidFill>
            <a:srgbClr val="0C343D"/>
          </a:solidFill>
          <a:ln>
            <a:noFill/>
          </a:ln>
        </p:spPr>
        <p:txBody>
          <a:bodyPr anchorCtr="0" anchor="ctr" bIns="71650" lIns="71650" spcFirstLastPara="1" rIns="71650" wrap="square" tIns="71650">
            <a:noAutofit/>
          </a:bodyPr>
          <a:lstStyle/>
          <a:p>
            <a:pPr indent="-305354" lvl="0" marL="457200" rtl="0" algn="l">
              <a:spcBef>
                <a:spcPts val="0"/>
              </a:spcBef>
              <a:spcAft>
                <a:spcPts val="0"/>
              </a:spcAft>
              <a:buClr>
                <a:srgbClr val="FFFFFF"/>
              </a:buClr>
              <a:buSzPts val="1209"/>
              <a:buFont typeface="Montserrat"/>
              <a:buChar char="●"/>
            </a:pPr>
            <a:r>
              <a:rPr lang="en-GB" sz="1209">
                <a:solidFill>
                  <a:srgbClr val="FFFFFF"/>
                </a:solidFill>
                <a:latin typeface="Montserrat"/>
                <a:ea typeface="Montserrat"/>
                <a:cs typeface="Montserrat"/>
                <a:sym typeface="Montserrat"/>
              </a:rPr>
              <a:t>Assistance with activities of daily living</a:t>
            </a:r>
            <a:endParaRPr sz="1209">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sz="1209">
              <a:solidFill>
                <a:srgbClr val="FFFFFF"/>
              </a:solidFill>
              <a:latin typeface="Montserrat"/>
              <a:ea typeface="Montserrat"/>
              <a:cs typeface="Montserrat"/>
              <a:sym typeface="Montserrat"/>
            </a:endParaRPr>
          </a:p>
          <a:p>
            <a:pPr indent="0" lvl="0" marL="0" rtl="0" algn="ctr">
              <a:spcBef>
                <a:spcPts val="0"/>
              </a:spcBef>
              <a:spcAft>
                <a:spcPts val="0"/>
              </a:spcAft>
              <a:buNone/>
            </a:pPr>
            <a:r>
              <a:rPr b="1" lang="en-GB" sz="1209">
                <a:solidFill>
                  <a:srgbClr val="FFFFFF"/>
                </a:solidFill>
                <a:latin typeface="Montserrat"/>
                <a:ea typeface="Montserrat"/>
                <a:cs typeface="Montserrat"/>
                <a:sym typeface="Montserrat"/>
              </a:rPr>
              <a:t>(PHYSIOLOGICAL NEEDS)</a:t>
            </a:r>
            <a:endParaRPr b="1" sz="1209">
              <a:solidFill>
                <a:srgbClr val="FFFFFF"/>
              </a:solidFill>
              <a:latin typeface="Montserrat"/>
              <a:ea typeface="Montserrat"/>
              <a:cs typeface="Montserrat"/>
              <a:sym typeface="Montserrat"/>
            </a:endParaRPr>
          </a:p>
        </p:txBody>
      </p:sp>
      <p:cxnSp>
        <p:nvCxnSpPr>
          <p:cNvPr id="484" name="Google Shape;484;p24"/>
          <p:cNvCxnSpPr>
            <a:stCxn id="483" idx="3"/>
            <a:endCxn id="458" idx="2"/>
          </p:cNvCxnSpPr>
          <p:nvPr/>
        </p:nvCxnSpPr>
        <p:spPr>
          <a:xfrm rot="10800000">
            <a:off x="5169925" y="2586575"/>
            <a:ext cx="406500" cy="1653300"/>
          </a:xfrm>
          <a:prstGeom prst="bentConnector3">
            <a:avLst>
              <a:gd fmla="val 50007" name="adj1"/>
            </a:avLst>
          </a:prstGeom>
          <a:noFill/>
          <a:ln cap="flat" cmpd="sng" w="16075">
            <a:solidFill>
              <a:srgbClr val="0C343D"/>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grpSp>
        <p:nvGrpSpPr>
          <p:cNvPr id="489" name="Google Shape;489;p25"/>
          <p:cNvGrpSpPr/>
          <p:nvPr/>
        </p:nvGrpSpPr>
        <p:grpSpPr>
          <a:xfrm>
            <a:off x="4073740" y="1701243"/>
            <a:ext cx="1813918" cy="1771090"/>
            <a:chOff x="2367690" y="1616608"/>
            <a:chExt cx="1813918" cy="1771090"/>
          </a:xfrm>
        </p:grpSpPr>
        <p:grpSp>
          <p:nvGrpSpPr>
            <p:cNvPr id="490" name="Google Shape;490;p25"/>
            <p:cNvGrpSpPr/>
            <p:nvPr/>
          </p:nvGrpSpPr>
          <p:grpSpPr>
            <a:xfrm>
              <a:off x="2367690" y="1616608"/>
              <a:ext cx="1813918" cy="1771090"/>
              <a:chOff x="2463400" y="853476"/>
              <a:chExt cx="4205700" cy="4106400"/>
            </a:xfrm>
          </p:grpSpPr>
          <p:sp>
            <p:nvSpPr>
              <p:cNvPr id="491" name="Google Shape;491;p25"/>
              <p:cNvSpPr/>
              <p:nvPr/>
            </p:nvSpPr>
            <p:spPr>
              <a:xfrm>
                <a:off x="2463400" y="853476"/>
                <a:ext cx="4205700" cy="4106400"/>
              </a:xfrm>
              <a:prstGeom prst="ellipse">
                <a:avLst/>
              </a:prstGeom>
              <a:solidFill>
                <a:srgbClr val="D0E0E3">
                  <a:alpha val="59490"/>
                </a:srgbClr>
              </a:solidFill>
              <a:ln>
                <a:noFill/>
              </a:ln>
            </p:spPr>
            <p:txBody>
              <a:bodyPr anchorCtr="0" anchor="ctr" bIns="39075" lIns="39075" spcFirstLastPara="1" rIns="39075" wrap="square" tIns="39075">
                <a:noAutofit/>
              </a:bodyPr>
              <a:lstStyle/>
              <a:p>
                <a:pPr indent="0" lvl="0" marL="0" rtl="0" algn="ctr">
                  <a:spcBef>
                    <a:spcPts val="0"/>
                  </a:spcBef>
                  <a:spcAft>
                    <a:spcPts val="0"/>
                  </a:spcAft>
                  <a:buNone/>
                </a:pPr>
                <a:r>
                  <a:t/>
                </a:r>
                <a:endParaRPr sz="414">
                  <a:solidFill>
                    <a:srgbClr val="0C343D"/>
                  </a:solidFill>
                  <a:latin typeface="Roboto"/>
                  <a:ea typeface="Roboto"/>
                  <a:cs typeface="Roboto"/>
                  <a:sym typeface="Roboto"/>
                </a:endParaRPr>
              </a:p>
            </p:txBody>
          </p:sp>
          <p:pic>
            <p:nvPicPr>
              <p:cNvPr id="492" name="Google Shape;492;p25"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493" name="Google Shape;493;p25"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sp>
          <p:nvSpPr>
            <p:cNvPr id="494" name="Google Shape;494;p25"/>
            <p:cNvSpPr/>
            <p:nvPr/>
          </p:nvSpPr>
          <p:spPr>
            <a:xfrm flipH="1">
              <a:off x="3084920" y="2315707"/>
              <a:ext cx="378900" cy="372600"/>
            </a:xfrm>
            <a:prstGeom prst="ellipse">
              <a:avLst/>
            </a:prstGeom>
            <a:solidFill>
              <a:srgbClr val="0C343D"/>
            </a:solidFill>
            <a:ln>
              <a:noFill/>
            </a:ln>
          </p:spPr>
          <p:txBody>
            <a:bodyPr anchorCtr="0" anchor="ctr" bIns="31850" lIns="31850" spcFirstLastPara="1" rIns="31850" wrap="square" tIns="31850">
              <a:noAutofit/>
            </a:bodyPr>
            <a:lstStyle/>
            <a:p>
              <a:pPr indent="0" lvl="0" marL="0" rtl="0" algn="ctr">
                <a:spcBef>
                  <a:spcPts val="0"/>
                </a:spcBef>
                <a:spcAft>
                  <a:spcPts val="0"/>
                </a:spcAft>
                <a:buNone/>
              </a:pPr>
              <a:r>
                <a:t/>
              </a:r>
              <a:endParaRPr b="1" sz="535">
                <a:solidFill>
                  <a:srgbClr val="FFFFFF"/>
                </a:solidFill>
                <a:latin typeface="Montserrat"/>
                <a:ea typeface="Montserrat"/>
                <a:cs typeface="Montserrat"/>
                <a:sym typeface="Montserrat"/>
              </a:endParaRPr>
            </a:p>
          </p:txBody>
        </p:sp>
      </p:grpSp>
      <p:sp>
        <p:nvSpPr>
          <p:cNvPr id="495" name="Google Shape;495;p25"/>
          <p:cNvSpPr txBox="1"/>
          <p:nvPr>
            <p:ph type="title"/>
          </p:nvPr>
        </p:nvSpPr>
        <p:spPr>
          <a:xfrm>
            <a:off x="2392775" y="69714"/>
            <a:ext cx="5148300" cy="9117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GB" sz="2000">
                <a:solidFill>
                  <a:schemeClr val="accent5"/>
                </a:solidFill>
                <a:latin typeface="Montserrat"/>
                <a:ea typeface="Montserrat"/>
                <a:cs typeface="Montserrat"/>
                <a:sym typeface="Montserrat"/>
              </a:rPr>
              <a:t>SOCIAL</a:t>
            </a:r>
            <a:r>
              <a:rPr b="1" lang="en-GB" sz="2000">
                <a:solidFill>
                  <a:schemeClr val="accent5"/>
                </a:solidFill>
                <a:latin typeface="Montserrat"/>
                <a:ea typeface="Montserrat"/>
                <a:cs typeface="Montserrat"/>
                <a:sym typeface="Montserrat"/>
              </a:rPr>
              <a:t> NEEDS: People Living With Dementia (PLWD)</a:t>
            </a:r>
            <a:endParaRPr b="1" sz="2000">
              <a:solidFill>
                <a:schemeClr val="accent5"/>
              </a:solidFill>
              <a:latin typeface="Montserrat"/>
              <a:ea typeface="Montserrat"/>
              <a:cs typeface="Montserrat"/>
              <a:sym typeface="Montserrat"/>
            </a:endParaRPr>
          </a:p>
        </p:txBody>
      </p:sp>
      <p:sp>
        <p:nvSpPr>
          <p:cNvPr id="496" name="Google Shape;496;p25"/>
          <p:cNvSpPr/>
          <p:nvPr/>
        </p:nvSpPr>
        <p:spPr>
          <a:xfrm flipH="1">
            <a:off x="1215852" y="3619447"/>
            <a:ext cx="2964300" cy="1145700"/>
          </a:xfrm>
          <a:prstGeom prst="roundRect">
            <a:avLst>
              <a:gd fmla="val 16667" name="adj"/>
            </a:avLst>
          </a:prstGeom>
          <a:solidFill>
            <a:srgbClr val="45818E"/>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E3ECEE"/>
              </a:buClr>
              <a:buSzPts val="1200"/>
              <a:buFont typeface="Montserrat"/>
              <a:buChar char="●"/>
            </a:pPr>
            <a:r>
              <a:rPr lang="en-GB" sz="1200">
                <a:solidFill>
                  <a:srgbClr val="E3ECEE"/>
                </a:solidFill>
                <a:latin typeface="Montserrat"/>
                <a:ea typeface="Montserrat"/>
                <a:cs typeface="Montserrat"/>
                <a:sym typeface="Montserrat"/>
              </a:rPr>
              <a:t>Regular and </a:t>
            </a:r>
            <a:r>
              <a:rPr lang="en-GB" sz="1200">
                <a:solidFill>
                  <a:srgbClr val="E3ECEE"/>
                </a:solidFill>
                <a:latin typeface="Montserrat"/>
                <a:ea typeface="Montserrat"/>
                <a:cs typeface="Montserrat"/>
                <a:sym typeface="Montserrat"/>
              </a:rPr>
              <a:t>meaningful</a:t>
            </a:r>
            <a:r>
              <a:rPr lang="en-GB" sz="1200">
                <a:solidFill>
                  <a:srgbClr val="E3ECEE"/>
                </a:solidFill>
                <a:latin typeface="Montserrat"/>
                <a:ea typeface="Montserrat"/>
                <a:cs typeface="Montserrat"/>
                <a:sym typeface="Montserrat"/>
              </a:rPr>
              <a:t> social interactions</a:t>
            </a:r>
            <a:endParaRPr sz="1200">
              <a:solidFill>
                <a:srgbClr val="E3ECEE"/>
              </a:solidFill>
              <a:latin typeface="Montserrat"/>
              <a:ea typeface="Montserrat"/>
              <a:cs typeface="Montserrat"/>
              <a:sym typeface="Montserrat"/>
            </a:endParaRPr>
          </a:p>
          <a:p>
            <a:pPr indent="-304800" lvl="0" marL="457200" rtl="0" algn="l">
              <a:spcBef>
                <a:spcPts val="0"/>
              </a:spcBef>
              <a:spcAft>
                <a:spcPts val="0"/>
              </a:spcAft>
              <a:buClr>
                <a:srgbClr val="E3ECEE"/>
              </a:buClr>
              <a:buSzPts val="1200"/>
              <a:buFont typeface="Montserrat"/>
              <a:buChar char="●"/>
            </a:pPr>
            <a:r>
              <a:rPr lang="en-GB" sz="1200">
                <a:solidFill>
                  <a:srgbClr val="E3ECEE"/>
                </a:solidFill>
                <a:latin typeface="Montserrat"/>
                <a:ea typeface="Montserrat"/>
                <a:cs typeface="Montserrat"/>
                <a:sym typeface="Montserrat"/>
              </a:rPr>
              <a:t>Intimate relationships</a:t>
            </a:r>
            <a:endParaRPr sz="1200">
              <a:solidFill>
                <a:srgbClr val="E3ECEE"/>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E3ECEE"/>
              </a:solidFill>
              <a:latin typeface="Montserrat"/>
              <a:ea typeface="Montserrat"/>
              <a:cs typeface="Montserrat"/>
              <a:sym typeface="Montserrat"/>
            </a:endParaRPr>
          </a:p>
          <a:p>
            <a:pPr indent="0" lvl="0" marL="0" rtl="0" algn="ctr">
              <a:spcBef>
                <a:spcPts val="0"/>
              </a:spcBef>
              <a:spcAft>
                <a:spcPts val="0"/>
              </a:spcAft>
              <a:buNone/>
            </a:pPr>
            <a:r>
              <a:rPr b="1" lang="en-GB" sz="1200">
                <a:solidFill>
                  <a:srgbClr val="E3ECEE"/>
                </a:solidFill>
                <a:latin typeface="Montserrat"/>
                <a:ea typeface="Montserrat"/>
                <a:cs typeface="Montserrat"/>
                <a:sym typeface="Montserrat"/>
              </a:rPr>
              <a:t>(</a:t>
            </a:r>
            <a:r>
              <a:rPr b="1" lang="en-GB" sz="1200">
                <a:solidFill>
                  <a:srgbClr val="E3ECEE"/>
                </a:solidFill>
                <a:latin typeface="Montserrat"/>
                <a:ea typeface="Montserrat"/>
                <a:cs typeface="Montserrat"/>
                <a:sym typeface="Montserrat"/>
              </a:rPr>
              <a:t>LOVE &amp; BELONGING)</a:t>
            </a:r>
            <a:endParaRPr b="1" sz="1200">
              <a:solidFill>
                <a:srgbClr val="E3ECEE"/>
              </a:solidFill>
              <a:latin typeface="Montserrat"/>
              <a:ea typeface="Montserrat"/>
              <a:cs typeface="Montserrat"/>
              <a:sym typeface="Montserrat"/>
            </a:endParaRPr>
          </a:p>
        </p:txBody>
      </p:sp>
      <p:cxnSp>
        <p:nvCxnSpPr>
          <p:cNvPr id="497" name="Google Shape;497;p25"/>
          <p:cNvCxnSpPr>
            <a:stCxn id="496" idx="1"/>
          </p:cNvCxnSpPr>
          <p:nvPr/>
        </p:nvCxnSpPr>
        <p:spPr>
          <a:xfrm flipH="1" rot="10800000">
            <a:off x="4180152" y="2811397"/>
            <a:ext cx="540300" cy="1380900"/>
          </a:xfrm>
          <a:prstGeom prst="bentConnector2">
            <a:avLst/>
          </a:prstGeom>
          <a:noFill/>
          <a:ln cap="flat" cmpd="sng" w="16075">
            <a:solidFill>
              <a:srgbClr val="45818E"/>
            </a:solidFill>
            <a:prstDash val="solid"/>
            <a:round/>
            <a:headEnd len="med" w="med" type="none"/>
            <a:tailEnd len="med" w="med" type="none"/>
          </a:ln>
        </p:spPr>
      </p:cxnSp>
      <p:sp>
        <p:nvSpPr>
          <p:cNvPr id="498" name="Google Shape;498;p25"/>
          <p:cNvSpPr/>
          <p:nvPr/>
        </p:nvSpPr>
        <p:spPr>
          <a:xfrm flipH="1">
            <a:off x="4980700" y="2500450"/>
            <a:ext cx="3827400" cy="1203900"/>
          </a:xfrm>
          <a:prstGeom prst="roundRect">
            <a:avLst>
              <a:gd fmla="val 16667" name="adj"/>
            </a:avLst>
          </a:prstGeom>
          <a:solidFill>
            <a:srgbClr val="D0E0E3"/>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Continued engagement in meaningful and </a:t>
            </a:r>
            <a:r>
              <a:rPr lang="en-GB" sz="1200">
                <a:solidFill>
                  <a:srgbClr val="134F5C"/>
                </a:solidFill>
                <a:latin typeface="Montserrat"/>
                <a:ea typeface="Montserrat"/>
                <a:cs typeface="Montserrat"/>
                <a:sym typeface="Montserrat"/>
              </a:rPr>
              <a:t>personalized</a:t>
            </a:r>
            <a:r>
              <a:rPr lang="en-GB" sz="1200">
                <a:solidFill>
                  <a:srgbClr val="134F5C"/>
                </a:solidFill>
                <a:latin typeface="Montserrat"/>
                <a:ea typeface="Montserrat"/>
                <a:cs typeface="Montserrat"/>
                <a:sym typeface="Montserrat"/>
              </a:rPr>
              <a:t> activities</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rPr b="1" lang="en-GB" sz="1200">
                <a:solidFill>
                  <a:srgbClr val="134F5C"/>
                </a:solidFill>
                <a:latin typeface="Montserrat"/>
                <a:ea typeface="Montserrat"/>
                <a:cs typeface="Montserrat"/>
                <a:sym typeface="Montserrat"/>
              </a:rPr>
              <a:t>(</a:t>
            </a:r>
            <a:r>
              <a:rPr b="1" lang="en-GB" sz="1200">
                <a:solidFill>
                  <a:srgbClr val="134F5C"/>
                </a:solidFill>
                <a:latin typeface="Montserrat"/>
                <a:ea typeface="Montserrat"/>
                <a:cs typeface="Montserrat"/>
                <a:sym typeface="Montserrat"/>
              </a:rPr>
              <a:t>SELF-ACTUALIZATION)</a:t>
            </a:r>
            <a:endParaRPr b="1" sz="1200">
              <a:solidFill>
                <a:srgbClr val="45818E"/>
              </a:solidFill>
              <a:latin typeface="Montserrat"/>
              <a:ea typeface="Montserrat"/>
              <a:cs typeface="Montserrat"/>
              <a:sym typeface="Montserrat"/>
            </a:endParaRPr>
          </a:p>
        </p:txBody>
      </p:sp>
      <p:cxnSp>
        <p:nvCxnSpPr>
          <p:cNvPr id="499" name="Google Shape;499;p25"/>
          <p:cNvCxnSpPr>
            <a:stCxn id="491" idx="0"/>
            <a:endCxn id="498" idx="1"/>
          </p:cNvCxnSpPr>
          <p:nvPr/>
        </p:nvCxnSpPr>
        <p:spPr>
          <a:xfrm flipH="1" rot="-5400000">
            <a:off x="6193750" y="488193"/>
            <a:ext cx="1401300" cy="3827400"/>
          </a:xfrm>
          <a:prstGeom prst="bentConnector4">
            <a:avLst>
              <a:gd fmla="val -16993" name="adj1"/>
              <a:gd fmla="val 106222" name="adj2"/>
            </a:avLst>
          </a:prstGeom>
          <a:noFill/>
          <a:ln cap="flat" cmpd="sng" w="16075">
            <a:solidFill>
              <a:srgbClr val="D0E0E3"/>
            </a:solidFill>
            <a:prstDash val="solid"/>
            <a:round/>
            <a:headEnd len="med" w="med" type="none"/>
            <a:tailEnd len="med" w="med" type="none"/>
          </a:ln>
        </p:spPr>
      </p:cxnSp>
      <p:cxnSp>
        <p:nvCxnSpPr>
          <p:cNvPr id="500" name="Google Shape;500;p25"/>
          <p:cNvCxnSpPr>
            <a:stCxn id="492" idx="1"/>
            <a:endCxn id="501" idx="2"/>
          </p:cNvCxnSpPr>
          <p:nvPr/>
        </p:nvCxnSpPr>
        <p:spPr>
          <a:xfrm rot="10800000">
            <a:off x="2698076" y="2500372"/>
            <a:ext cx="1538700" cy="86400"/>
          </a:xfrm>
          <a:prstGeom prst="bentConnector2">
            <a:avLst/>
          </a:prstGeom>
          <a:noFill/>
          <a:ln cap="flat" cmpd="sng" w="16075">
            <a:solidFill>
              <a:srgbClr val="76A5AF"/>
            </a:solidFill>
            <a:prstDash val="solid"/>
            <a:round/>
            <a:headEnd len="med" w="med" type="none"/>
            <a:tailEnd len="med" w="med" type="none"/>
          </a:ln>
        </p:spPr>
      </p:cxnSp>
      <p:sp>
        <p:nvSpPr>
          <p:cNvPr id="501" name="Google Shape;501;p25"/>
          <p:cNvSpPr/>
          <p:nvPr/>
        </p:nvSpPr>
        <p:spPr>
          <a:xfrm flipH="1">
            <a:off x="1215850" y="1296550"/>
            <a:ext cx="2964300" cy="1203900"/>
          </a:xfrm>
          <a:prstGeom prst="roundRect">
            <a:avLst>
              <a:gd fmla="val 16667" name="adj"/>
            </a:avLst>
          </a:prstGeom>
          <a:solidFill>
            <a:srgbClr val="76A5AF"/>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D0E0E3"/>
              </a:buClr>
              <a:buSzPts val="1200"/>
              <a:buFont typeface="Montserrat"/>
              <a:buChar char="●"/>
            </a:pPr>
            <a:r>
              <a:rPr lang="en-GB" sz="1200">
                <a:solidFill>
                  <a:srgbClr val="D0E0E3"/>
                </a:solidFill>
                <a:latin typeface="Montserrat"/>
                <a:ea typeface="Montserrat"/>
                <a:cs typeface="Montserrat"/>
                <a:sym typeface="Montserrat"/>
              </a:rPr>
              <a:t>Support in facing social stigma associated with Alzheimer disease</a:t>
            </a:r>
            <a:endParaRPr sz="1200">
              <a:solidFill>
                <a:srgbClr val="D0E0E3"/>
              </a:solidFill>
              <a:latin typeface="Montserrat"/>
              <a:ea typeface="Montserrat"/>
              <a:cs typeface="Montserrat"/>
              <a:sym typeface="Montserrat"/>
            </a:endParaRPr>
          </a:p>
          <a:p>
            <a:pPr indent="0" lvl="0" marL="0" rtl="0" algn="ctr">
              <a:spcBef>
                <a:spcPts val="0"/>
              </a:spcBef>
              <a:spcAft>
                <a:spcPts val="0"/>
              </a:spcAft>
              <a:buClr>
                <a:srgbClr val="000000"/>
              </a:buClr>
              <a:buSzPts val="848"/>
              <a:buFont typeface="Arial"/>
              <a:buNone/>
            </a:pPr>
            <a:r>
              <a:t/>
            </a:r>
            <a:endParaRPr b="1" sz="1200">
              <a:solidFill>
                <a:srgbClr val="D0E0E3"/>
              </a:solidFill>
              <a:latin typeface="Montserrat"/>
              <a:ea typeface="Montserrat"/>
              <a:cs typeface="Montserrat"/>
              <a:sym typeface="Montserrat"/>
            </a:endParaRPr>
          </a:p>
          <a:p>
            <a:pPr indent="0" lvl="0" marL="0" rtl="0" algn="ctr">
              <a:spcBef>
                <a:spcPts val="0"/>
              </a:spcBef>
              <a:spcAft>
                <a:spcPts val="0"/>
              </a:spcAft>
              <a:buClr>
                <a:srgbClr val="000000"/>
              </a:buClr>
              <a:buSzPts val="848"/>
              <a:buFont typeface="Arial"/>
              <a:buNone/>
            </a:pPr>
            <a:r>
              <a:rPr b="1" lang="en-GB" sz="1200">
                <a:solidFill>
                  <a:srgbClr val="D0E0E3"/>
                </a:solidFill>
                <a:latin typeface="Montserrat"/>
                <a:ea typeface="Montserrat"/>
                <a:cs typeface="Montserrat"/>
                <a:sym typeface="Montserrat"/>
              </a:rPr>
              <a:t>(</a:t>
            </a:r>
            <a:r>
              <a:rPr b="1" lang="en-GB" sz="1200">
                <a:solidFill>
                  <a:srgbClr val="D0E0E3"/>
                </a:solidFill>
                <a:latin typeface="Montserrat"/>
                <a:ea typeface="Montserrat"/>
                <a:cs typeface="Montserrat"/>
                <a:sym typeface="Montserrat"/>
              </a:rPr>
              <a:t>ESTEEM)</a:t>
            </a:r>
            <a:endParaRPr b="1" sz="1200">
              <a:solidFill>
                <a:srgbClr val="D0E0E3"/>
              </a:solidFill>
              <a:latin typeface="Montserrat"/>
              <a:ea typeface="Montserrat"/>
              <a:cs typeface="Montserrat"/>
              <a:sym typeface="Montserrat"/>
            </a:endParaRPr>
          </a:p>
        </p:txBody>
      </p:sp>
      <p:sp>
        <p:nvSpPr>
          <p:cNvPr id="502" name="Google Shape;502;p25"/>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503" name="Google Shape;503;p25"/>
          <p:cNvGrpSpPr/>
          <p:nvPr/>
        </p:nvGrpSpPr>
        <p:grpSpPr>
          <a:xfrm>
            <a:off x="125429" y="2735791"/>
            <a:ext cx="761228" cy="1096751"/>
            <a:chOff x="238843" y="2282850"/>
            <a:chExt cx="833400" cy="1200735"/>
          </a:xfrm>
        </p:grpSpPr>
        <p:sp>
          <p:nvSpPr>
            <p:cNvPr id="504" name="Google Shape;504;p25"/>
            <p:cNvSpPr/>
            <p:nvPr/>
          </p:nvSpPr>
          <p:spPr>
            <a:xfrm>
              <a:off x="512042" y="2282850"/>
              <a:ext cx="287100" cy="287100"/>
            </a:xfrm>
            <a:prstGeom prst="ellipse">
              <a:avLst/>
            </a:prstGeom>
            <a:solidFill>
              <a:srgbClr val="FFFFFF"/>
            </a:solidFill>
            <a:ln cap="flat" cmpd="sng" w="7275">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03</a:t>
              </a:r>
              <a:endParaRPr sz="611">
                <a:solidFill>
                  <a:srgbClr val="000000"/>
                </a:solidFill>
                <a:latin typeface="Montserrat SemiBold"/>
                <a:ea typeface="Montserrat SemiBold"/>
                <a:cs typeface="Montserrat SemiBold"/>
                <a:sym typeface="Montserrat SemiBold"/>
              </a:endParaRPr>
            </a:p>
          </p:txBody>
        </p:sp>
        <p:sp>
          <p:nvSpPr>
            <p:cNvPr id="505" name="Google Shape;505;p25"/>
            <p:cNvSpPr/>
            <p:nvPr/>
          </p:nvSpPr>
          <p:spPr>
            <a:xfrm>
              <a:off x="238843" y="2650485"/>
              <a:ext cx="833400" cy="833100"/>
            </a:xfrm>
            <a:prstGeom prst="blockArc">
              <a:avLst>
                <a:gd fmla="val 10800000" name="adj1"/>
                <a:gd fmla="val 21589946" name="adj2"/>
                <a:gd fmla="val 14321" name="adj3"/>
              </a:avLst>
            </a:prstGeom>
            <a:solidFill>
              <a:srgbClr val="76A5B0"/>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506" name="Google Shape;506;p25"/>
            <p:cNvCxnSpPr>
              <a:stCxn id="504" idx="4"/>
            </p:cNvCxnSpPr>
            <p:nvPr/>
          </p:nvCxnSpPr>
          <p:spPr>
            <a:xfrm>
              <a:off x="655592" y="2569950"/>
              <a:ext cx="0" cy="91800"/>
            </a:xfrm>
            <a:prstGeom prst="straightConnector1">
              <a:avLst/>
            </a:prstGeom>
            <a:noFill/>
            <a:ln cap="flat" cmpd="sng" w="7275">
              <a:solidFill>
                <a:srgbClr val="76A5B1"/>
              </a:solidFill>
              <a:prstDash val="solid"/>
              <a:round/>
              <a:headEnd len="med" w="med" type="none"/>
              <a:tailEnd len="med" w="med" type="none"/>
            </a:ln>
          </p:spPr>
        </p:cxnSp>
        <p:grpSp>
          <p:nvGrpSpPr>
            <p:cNvPr id="507" name="Google Shape;507;p25"/>
            <p:cNvGrpSpPr/>
            <p:nvPr/>
          </p:nvGrpSpPr>
          <p:grpSpPr>
            <a:xfrm>
              <a:off x="558749" y="2873346"/>
              <a:ext cx="209084" cy="209084"/>
              <a:chOff x="6341821" y="2293832"/>
              <a:chExt cx="494055" cy="494054"/>
            </a:xfrm>
          </p:grpSpPr>
          <p:sp>
            <p:nvSpPr>
              <p:cNvPr id="508" name="Google Shape;508;p25"/>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09" name="Google Shape;509;p25"/>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0" name="Google Shape;510;p25"/>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1" name="Google Shape;511;p25"/>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2" name="Google Shape;512;p25"/>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3" name="Google Shape;513;p25"/>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4" name="Google Shape;514;p25"/>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5" name="Google Shape;515;p25"/>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6" name="Google Shape;516;p25"/>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7" name="Google Shape;517;p25"/>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18" name="Google Shape;518;p25"/>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grpSp>
        <p:nvGrpSpPr>
          <p:cNvPr id="523" name="Google Shape;523;p26"/>
          <p:cNvGrpSpPr/>
          <p:nvPr/>
        </p:nvGrpSpPr>
        <p:grpSpPr>
          <a:xfrm>
            <a:off x="4073740" y="1701243"/>
            <a:ext cx="1813918" cy="1771090"/>
            <a:chOff x="2367690" y="1616608"/>
            <a:chExt cx="1813918" cy="1771090"/>
          </a:xfrm>
        </p:grpSpPr>
        <p:grpSp>
          <p:nvGrpSpPr>
            <p:cNvPr id="524" name="Google Shape;524;p26"/>
            <p:cNvGrpSpPr/>
            <p:nvPr/>
          </p:nvGrpSpPr>
          <p:grpSpPr>
            <a:xfrm>
              <a:off x="2367690" y="1616608"/>
              <a:ext cx="1813918" cy="1771090"/>
              <a:chOff x="2463400" y="853476"/>
              <a:chExt cx="4205700" cy="4106400"/>
            </a:xfrm>
          </p:grpSpPr>
          <p:sp>
            <p:nvSpPr>
              <p:cNvPr id="525" name="Google Shape;525;p26"/>
              <p:cNvSpPr/>
              <p:nvPr/>
            </p:nvSpPr>
            <p:spPr>
              <a:xfrm>
                <a:off x="2463400" y="853476"/>
                <a:ext cx="4205700" cy="4106400"/>
              </a:xfrm>
              <a:prstGeom prst="ellipse">
                <a:avLst/>
              </a:prstGeom>
              <a:solidFill>
                <a:srgbClr val="D0E0E3">
                  <a:alpha val="59490"/>
                </a:srgbClr>
              </a:solidFill>
              <a:ln>
                <a:noFill/>
              </a:ln>
            </p:spPr>
            <p:txBody>
              <a:bodyPr anchorCtr="0" anchor="ctr" bIns="39075" lIns="39075" spcFirstLastPara="1" rIns="39075" wrap="square" tIns="39075">
                <a:noAutofit/>
              </a:bodyPr>
              <a:lstStyle/>
              <a:p>
                <a:pPr indent="0" lvl="0" marL="0" rtl="0" algn="ctr">
                  <a:spcBef>
                    <a:spcPts val="0"/>
                  </a:spcBef>
                  <a:spcAft>
                    <a:spcPts val="0"/>
                  </a:spcAft>
                  <a:buNone/>
                </a:pPr>
                <a:r>
                  <a:t/>
                </a:r>
                <a:endParaRPr sz="414">
                  <a:solidFill>
                    <a:srgbClr val="0C343D"/>
                  </a:solidFill>
                  <a:latin typeface="Roboto"/>
                  <a:ea typeface="Roboto"/>
                  <a:cs typeface="Roboto"/>
                  <a:sym typeface="Roboto"/>
                </a:endParaRPr>
              </a:p>
            </p:txBody>
          </p:sp>
          <p:pic>
            <p:nvPicPr>
              <p:cNvPr id="526" name="Google Shape;526;p26"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527" name="Google Shape;527;p26"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sp>
          <p:nvSpPr>
            <p:cNvPr id="528" name="Google Shape;528;p26"/>
            <p:cNvSpPr/>
            <p:nvPr/>
          </p:nvSpPr>
          <p:spPr>
            <a:xfrm flipH="1">
              <a:off x="3084920" y="2315707"/>
              <a:ext cx="378900" cy="372600"/>
            </a:xfrm>
            <a:prstGeom prst="ellipse">
              <a:avLst/>
            </a:prstGeom>
            <a:solidFill>
              <a:srgbClr val="0C343D"/>
            </a:solidFill>
            <a:ln>
              <a:noFill/>
            </a:ln>
          </p:spPr>
          <p:txBody>
            <a:bodyPr anchorCtr="0" anchor="ctr" bIns="31850" lIns="31850" spcFirstLastPara="1" rIns="31850" wrap="square" tIns="31850">
              <a:noAutofit/>
            </a:bodyPr>
            <a:lstStyle/>
            <a:p>
              <a:pPr indent="0" lvl="0" marL="0" rtl="0" algn="ctr">
                <a:spcBef>
                  <a:spcPts val="0"/>
                </a:spcBef>
                <a:spcAft>
                  <a:spcPts val="0"/>
                </a:spcAft>
                <a:buNone/>
              </a:pPr>
              <a:r>
                <a:t/>
              </a:r>
              <a:endParaRPr b="1" sz="535">
                <a:solidFill>
                  <a:srgbClr val="FFFFFF"/>
                </a:solidFill>
                <a:latin typeface="Montserrat"/>
                <a:ea typeface="Montserrat"/>
                <a:cs typeface="Montserrat"/>
                <a:sym typeface="Montserrat"/>
              </a:endParaRPr>
            </a:p>
          </p:txBody>
        </p:sp>
      </p:grpSp>
      <p:sp>
        <p:nvSpPr>
          <p:cNvPr id="529" name="Google Shape;529;p26"/>
          <p:cNvSpPr txBox="1"/>
          <p:nvPr>
            <p:ph type="title"/>
          </p:nvPr>
        </p:nvSpPr>
        <p:spPr>
          <a:xfrm>
            <a:off x="2392775" y="69714"/>
            <a:ext cx="5148300" cy="9117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GB" sz="2000">
                <a:solidFill>
                  <a:schemeClr val="accent5"/>
                </a:solidFill>
                <a:latin typeface="Montserrat"/>
                <a:ea typeface="Montserrat"/>
                <a:cs typeface="Montserrat"/>
                <a:sym typeface="Montserrat"/>
              </a:rPr>
              <a:t>SOCIAL NEEDS: Caregivers</a:t>
            </a:r>
            <a:endParaRPr b="1" sz="2000">
              <a:solidFill>
                <a:schemeClr val="accent5"/>
              </a:solidFill>
              <a:latin typeface="Montserrat"/>
              <a:ea typeface="Montserrat"/>
              <a:cs typeface="Montserrat"/>
              <a:sym typeface="Montserrat"/>
            </a:endParaRPr>
          </a:p>
        </p:txBody>
      </p:sp>
      <p:sp>
        <p:nvSpPr>
          <p:cNvPr id="530" name="Google Shape;530;p26"/>
          <p:cNvSpPr/>
          <p:nvPr/>
        </p:nvSpPr>
        <p:spPr>
          <a:xfrm flipH="1">
            <a:off x="1215850" y="3192251"/>
            <a:ext cx="2964300" cy="1572900"/>
          </a:xfrm>
          <a:prstGeom prst="roundRect">
            <a:avLst>
              <a:gd fmla="val 16667" name="adj"/>
            </a:avLst>
          </a:prstGeom>
          <a:solidFill>
            <a:srgbClr val="45818E"/>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E3ECEE"/>
              </a:buClr>
              <a:buSzPts val="1200"/>
              <a:buFont typeface="Montserrat"/>
              <a:buChar char="●"/>
            </a:pPr>
            <a:r>
              <a:rPr lang="en-GB" sz="1200">
                <a:solidFill>
                  <a:srgbClr val="E3ECEE"/>
                </a:solidFill>
                <a:latin typeface="Montserrat"/>
                <a:ea typeface="Montserrat"/>
                <a:cs typeface="Montserrat"/>
                <a:sym typeface="Montserrat"/>
              </a:rPr>
              <a:t>Participation in support groups and peer networks</a:t>
            </a:r>
            <a:endParaRPr sz="1200">
              <a:solidFill>
                <a:srgbClr val="E3ECEE"/>
              </a:solidFill>
              <a:latin typeface="Montserrat"/>
              <a:ea typeface="Montserrat"/>
              <a:cs typeface="Montserrat"/>
              <a:sym typeface="Montserrat"/>
            </a:endParaRPr>
          </a:p>
          <a:p>
            <a:pPr indent="-304800" lvl="0" marL="457200" rtl="0" algn="l">
              <a:spcBef>
                <a:spcPts val="0"/>
              </a:spcBef>
              <a:spcAft>
                <a:spcPts val="0"/>
              </a:spcAft>
              <a:buClr>
                <a:srgbClr val="E3ECEE"/>
              </a:buClr>
              <a:buSzPts val="1200"/>
              <a:buFont typeface="Montserrat"/>
              <a:buChar char="●"/>
            </a:pPr>
            <a:r>
              <a:rPr lang="en-GB" sz="1200">
                <a:solidFill>
                  <a:srgbClr val="E3ECEE"/>
                </a:solidFill>
                <a:latin typeface="Montserrat"/>
                <a:ea typeface="Montserrat"/>
                <a:cs typeface="Montserrat"/>
                <a:sym typeface="Montserrat"/>
              </a:rPr>
              <a:t>Building trusting relationships with healthcare professionals</a:t>
            </a:r>
            <a:endParaRPr sz="1200">
              <a:solidFill>
                <a:srgbClr val="E3ECEE"/>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E3ECEE"/>
              </a:solidFill>
              <a:latin typeface="Montserrat"/>
              <a:ea typeface="Montserrat"/>
              <a:cs typeface="Montserrat"/>
              <a:sym typeface="Montserrat"/>
            </a:endParaRPr>
          </a:p>
          <a:p>
            <a:pPr indent="0" lvl="0" marL="0" rtl="0" algn="ctr">
              <a:spcBef>
                <a:spcPts val="0"/>
              </a:spcBef>
              <a:spcAft>
                <a:spcPts val="0"/>
              </a:spcAft>
              <a:buNone/>
            </a:pPr>
            <a:r>
              <a:rPr b="1" lang="en-GB" sz="1200">
                <a:solidFill>
                  <a:srgbClr val="E3ECEE"/>
                </a:solidFill>
                <a:latin typeface="Montserrat"/>
                <a:ea typeface="Montserrat"/>
                <a:cs typeface="Montserrat"/>
                <a:sym typeface="Montserrat"/>
              </a:rPr>
              <a:t>(LOVE &amp; BELONGING)</a:t>
            </a:r>
            <a:endParaRPr b="1" sz="1200">
              <a:solidFill>
                <a:srgbClr val="E3ECEE"/>
              </a:solidFill>
              <a:latin typeface="Montserrat"/>
              <a:ea typeface="Montserrat"/>
              <a:cs typeface="Montserrat"/>
              <a:sym typeface="Montserrat"/>
            </a:endParaRPr>
          </a:p>
        </p:txBody>
      </p:sp>
      <p:cxnSp>
        <p:nvCxnSpPr>
          <p:cNvPr id="531" name="Google Shape;531;p26"/>
          <p:cNvCxnSpPr>
            <a:stCxn id="530" idx="1"/>
          </p:cNvCxnSpPr>
          <p:nvPr/>
        </p:nvCxnSpPr>
        <p:spPr>
          <a:xfrm flipH="1" rot="10800000">
            <a:off x="4180150" y="2953901"/>
            <a:ext cx="546300" cy="1024800"/>
          </a:xfrm>
          <a:prstGeom prst="bentConnector2">
            <a:avLst/>
          </a:prstGeom>
          <a:noFill/>
          <a:ln cap="flat" cmpd="sng" w="16075">
            <a:solidFill>
              <a:srgbClr val="45818E"/>
            </a:solidFill>
            <a:prstDash val="solid"/>
            <a:round/>
            <a:headEnd len="med" w="med" type="none"/>
            <a:tailEnd len="med" w="med" type="none"/>
          </a:ln>
        </p:spPr>
      </p:cxnSp>
      <p:sp>
        <p:nvSpPr>
          <p:cNvPr id="532" name="Google Shape;532;p26"/>
          <p:cNvSpPr/>
          <p:nvPr/>
        </p:nvSpPr>
        <p:spPr>
          <a:xfrm flipH="1">
            <a:off x="4980700" y="1787929"/>
            <a:ext cx="3612900" cy="973200"/>
          </a:xfrm>
          <a:prstGeom prst="roundRect">
            <a:avLst>
              <a:gd fmla="val 16667" name="adj"/>
            </a:avLst>
          </a:prstGeom>
          <a:solidFill>
            <a:srgbClr val="D0E0E3"/>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Maintaining social identity and develop skills beyond caregiving role</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rPr b="1" lang="en-GB" sz="1200">
                <a:solidFill>
                  <a:srgbClr val="134F5C"/>
                </a:solidFill>
                <a:latin typeface="Montserrat"/>
                <a:ea typeface="Montserrat"/>
                <a:cs typeface="Montserrat"/>
                <a:sym typeface="Montserrat"/>
              </a:rPr>
              <a:t>(SELF-ACTUALIZATION)</a:t>
            </a:r>
            <a:endParaRPr b="1" sz="1200">
              <a:solidFill>
                <a:srgbClr val="45818E"/>
              </a:solidFill>
              <a:latin typeface="Montserrat"/>
              <a:ea typeface="Montserrat"/>
              <a:cs typeface="Montserrat"/>
              <a:sym typeface="Montserrat"/>
            </a:endParaRPr>
          </a:p>
        </p:txBody>
      </p:sp>
      <p:cxnSp>
        <p:nvCxnSpPr>
          <p:cNvPr id="533" name="Google Shape;533;p26"/>
          <p:cNvCxnSpPr>
            <a:stCxn id="525" idx="0"/>
            <a:endCxn id="532" idx="1"/>
          </p:cNvCxnSpPr>
          <p:nvPr/>
        </p:nvCxnSpPr>
        <p:spPr>
          <a:xfrm flipH="1" rot="-5400000">
            <a:off x="6500500" y="181443"/>
            <a:ext cx="573300" cy="3612900"/>
          </a:xfrm>
          <a:prstGeom prst="bentConnector4">
            <a:avLst>
              <a:gd fmla="val -41536" name="adj1"/>
              <a:gd fmla="val 106591" name="adj2"/>
            </a:avLst>
          </a:prstGeom>
          <a:noFill/>
          <a:ln cap="flat" cmpd="sng" w="16075">
            <a:solidFill>
              <a:srgbClr val="D0E0E3"/>
            </a:solidFill>
            <a:prstDash val="solid"/>
            <a:round/>
            <a:headEnd len="med" w="med" type="none"/>
            <a:tailEnd len="med" w="med" type="none"/>
          </a:ln>
        </p:spPr>
      </p:cxnSp>
      <p:cxnSp>
        <p:nvCxnSpPr>
          <p:cNvPr id="534" name="Google Shape;534;p26"/>
          <p:cNvCxnSpPr>
            <a:endCxn id="535" idx="2"/>
          </p:cNvCxnSpPr>
          <p:nvPr/>
        </p:nvCxnSpPr>
        <p:spPr>
          <a:xfrm flipH="1">
            <a:off x="2487488" y="2339050"/>
            <a:ext cx="1889100" cy="530400"/>
          </a:xfrm>
          <a:prstGeom prst="bentConnector4">
            <a:avLst>
              <a:gd fmla="val 16341" name="adj1"/>
              <a:gd fmla="val 144895" name="adj2"/>
            </a:avLst>
          </a:prstGeom>
          <a:noFill/>
          <a:ln cap="flat" cmpd="sng" w="16075">
            <a:solidFill>
              <a:srgbClr val="76A5AF"/>
            </a:solidFill>
            <a:prstDash val="solid"/>
            <a:round/>
            <a:headEnd len="med" w="med" type="none"/>
            <a:tailEnd len="med" w="med" type="none"/>
          </a:ln>
        </p:spPr>
      </p:cxnSp>
      <p:sp>
        <p:nvSpPr>
          <p:cNvPr id="535" name="Google Shape;535;p26"/>
          <p:cNvSpPr/>
          <p:nvPr/>
        </p:nvSpPr>
        <p:spPr>
          <a:xfrm flipH="1">
            <a:off x="1215788" y="1296550"/>
            <a:ext cx="2543400" cy="1572900"/>
          </a:xfrm>
          <a:prstGeom prst="roundRect">
            <a:avLst>
              <a:gd fmla="val 16667" name="adj"/>
            </a:avLst>
          </a:prstGeom>
          <a:solidFill>
            <a:srgbClr val="76A5AF"/>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D0E0E3"/>
              </a:buClr>
              <a:buSzPts val="1200"/>
              <a:buFont typeface="Montserrat"/>
              <a:buChar char="●"/>
            </a:pPr>
            <a:r>
              <a:rPr lang="en-GB" sz="1200">
                <a:solidFill>
                  <a:srgbClr val="D0E0E3"/>
                </a:solidFill>
                <a:latin typeface="Montserrat"/>
                <a:ea typeface="Montserrat"/>
                <a:cs typeface="Montserrat"/>
                <a:sym typeface="Montserrat"/>
              </a:rPr>
              <a:t>Need for recognition of their caring role </a:t>
            </a:r>
            <a:endParaRPr sz="1200">
              <a:solidFill>
                <a:srgbClr val="D0E0E3"/>
              </a:solidFill>
              <a:latin typeface="Montserrat"/>
              <a:ea typeface="Montserrat"/>
              <a:cs typeface="Montserrat"/>
              <a:sym typeface="Montserrat"/>
            </a:endParaRPr>
          </a:p>
          <a:p>
            <a:pPr indent="-304800" lvl="0" marL="457200" rtl="0" algn="l">
              <a:spcBef>
                <a:spcPts val="0"/>
              </a:spcBef>
              <a:spcAft>
                <a:spcPts val="0"/>
              </a:spcAft>
              <a:buClr>
                <a:srgbClr val="D0E0E3"/>
              </a:buClr>
              <a:buSzPts val="1200"/>
              <a:buFont typeface="Montserrat"/>
              <a:buChar char="●"/>
            </a:pPr>
            <a:r>
              <a:rPr lang="en-GB" sz="1200">
                <a:solidFill>
                  <a:srgbClr val="D0E0E3"/>
                </a:solidFill>
                <a:latin typeface="Montserrat"/>
                <a:ea typeface="Montserrat"/>
                <a:cs typeface="Montserrat"/>
                <a:sym typeface="Montserrat"/>
              </a:rPr>
              <a:t>Risk of</a:t>
            </a:r>
            <a:r>
              <a:rPr lang="en-GB" sz="1200">
                <a:solidFill>
                  <a:srgbClr val="D0E0E3"/>
                </a:solidFill>
                <a:latin typeface="Montserrat"/>
                <a:ea typeface="Montserrat"/>
                <a:cs typeface="Montserrat"/>
                <a:sym typeface="Montserrat"/>
              </a:rPr>
              <a:t> social isolation</a:t>
            </a:r>
            <a:endParaRPr sz="1200">
              <a:solidFill>
                <a:srgbClr val="D0E0E3"/>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D0E0E3"/>
              </a:solidFill>
              <a:latin typeface="Montserrat"/>
              <a:ea typeface="Montserrat"/>
              <a:cs typeface="Montserrat"/>
              <a:sym typeface="Montserrat"/>
            </a:endParaRPr>
          </a:p>
          <a:p>
            <a:pPr indent="0" lvl="0" marL="0" rtl="0" algn="ctr">
              <a:spcBef>
                <a:spcPts val="0"/>
              </a:spcBef>
              <a:spcAft>
                <a:spcPts val="0"/>
              </a:spcAft>
              <a:buClr>
                <a:srgbClr val="000000"/>
              </a:buClr>
              <a:buSzPts val="848"/>
              <a:buFont typeface="Arial"/>
              <a:buNone/>
            </a:pPr>
            <a:r>
              <a:rPr b="1" lang="en-GB" sz="1200">
                <a:solidFill>
                  <a:srgbClr val="D0E0E3"/>
                </a:solidFill>
                <a:latin typeface="Montserrat"/>
                <a:ea typeface="Montserrat"/>
                <a:cs typeface="Montserrat"/>
                <a:sym typeface="Montserrat"/>
              </a:rPr>
              <a:t>(ESTEEM)</a:t>
            </a:r>
            <a:endParaRPr b="1" sz="1200">
              <a:solidFill>
                <a:srgbClr val="D0E0E3"/>
              </a:solidFill>
              <a:latin typeface="Montserrat"/>
              <a:ea typeface="Montserrat"/>
              <a:cs typeface="Montserrat"/>
              <a:sym typeface="Montserrat"/>
            </a:endParaRPr>
          </a:p>
        </p:txBody>
      </p:sp>
      <p:sp>
        <p:nvSpPr>
          <p:cNvPr id="536" name="Google Shape;536;p26"/>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537" name="Google Shape;537;p26"/>
          <p:cNvGrpSpPr/>
          <p:nvPr/>
        </p:nvGrpSpPr>
        <p:grpSpPr>
          <a:xfrm>
            <a:off x="125429" y="2735791"/>
            <a:ext cx="761228" cy="1096751"/>
            <a:chOff x="238843" y="2282850"/>
            <a:chExt cx="833400" cy="1200735"/>
          </a:xfrm>
        </p:grpSpPr>
        <p:sp>
          <p:nvSpPr>
            <p:cNvPr id="538" name="Google Shape;538;p26"/>
            <p:cNvSpPr/>
            <p:nvPr/>
          </p:nvSpPr>
          <p:spPr>
            <a:xfrm>
              <a:off x="512042" y="2282850"/>
              <a:ext cx="287100" cy="287100"/>
            </a:xfrm>
            <a:prstGeom prst="ellipse">
              <a:avLst/>
            </a:prstGeom>
            <a:solidFill>
              <a:srgbClr val="FFFFFF"/>
            </a:solidFill>
            <a:ln cap="flat" cmpd="sng" w="7275">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03</a:t>
              </a:r>
              <a:endParaRPr sz="611">
                <a:solidFill>
                  <a:srgbClr val="000000"/>
                </a:solidFill>
                <a:latin typeface="Montserrat SemiBold"/>
                <a:ea typeface="Montserrat SemiBold"/>
                <a:cs typeface="Montserrat SemiBold"/>
                <a:sym typeface="Montserrat SemiBold"/>
              </a:endParaRPr>
            </a:p>
          </p:txBody>
        </p:sp>
        <p:sp>
          <p:nvSpPr>
            <p:cNvPr id="539" name="Google Shape;539;p26"/>
            <p:cNvSpPr/>
            <p:nvPr/>
          </p:nvSpPr>
          <p:spPr>
            <a:xfrm>
              <a:off x="238843" y="2650485"/>
              <a:ext cx="833400" cy="833100"/>
            </a:xfrm>
            <a:prstGeom prst="blockArc">
              <a:avLst>
                <a:gd fmla="val 10800000" name="adj1"/>
                <a:gd fmla="val 21589946" name="adj2"/>
                <a:gd fmla="val 14321" name="adj3"/>
              </a:avLst>
            </a:prstGeom>
            <a:solidFill>
              <a:srgbClr val="76A5B0"/>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540" name="Google Shape;540;p26"/>
            <p:cNvCxnSpPr>
              <a:stCxn id="538" idx="4"/>
            </p:cNvCxnSpPr>
            <p:nvPr/>
          </p:nvCxnSpPr>
          <p:spPr>
            <a:xfrm>
              <a:off x="655592" y="2569950"/>
              <a:ext cx="0" cy="91800"/>
            </a:xfrm>
            <a:prstGeom prst="straightConnector1">
              <a:avLst/>
            </a:prstGeom>
            <a:noFill/>
            <a:ln cap="flat" cmpd="sng" w="7275">
              <a:solidFill>
                <a:srgbClr val="76A5B1"/>
              </a:solidFill>
              <a:prstDash val="solid"/>
              <a:round/>
              <a:headEnd len="med" w="med" type="none"/>
              <a:tailEnd len="med" w="med" type="none"/>
            </a:ln>
          </p:spPr>
        </p:cxnSp>
        <p:grpSp>
          <p:nvGrpSpPr>
            <p:cNvPr id="541" name="Google Shape;541;p26"/>
            <p:cNvGrpSpPr/>
            <p:nvPr/>
          </p:nvGrpSpPr>
          <p:grpSpPr>
            <a:xfrm>
              <a:off x="558749" y="2873346"/>
              <a:ext cx="209084" cy="209084"/>
              <a:chOff x="6341821" y="2293832"/>
              <a:chExt cx="494055" cy="494054"/>
            </a:xfrm>
          </p:grpSpPr>
          <p:sp>
            <p:nvSpPr>
              <p:cNvPr id="542" name="Google Shape;542;p26"/>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3" name="Google Shape;543;p26"/>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4" name="Google Shape;544;p26"/>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5" name="Google Shape;545;p26"/>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6" name="Google Shape;546;p26"/>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7" name="Google Shape;547;p26"/>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8" name="Google Shape;548;p26"/>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49" name="Google Shape;549;p26"/>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50" name="Google Shape;550;p26"/>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51" name="Google Shape;551;p26"/>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52" name="Google Shape;552;p26"/>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grpSp>
      </p:grpSp>
      <p:sp>
        <p:nvSpPr>
          <p:cNvPr id="553" name="Google Shape;553;p26"/>
          <p:cNvSpPr/>
          <p:nvPr/>
        </p:nvSpPr>
        <p:spPr>
          <a:xfrm flipH="1">
            <a:off x="6050200" y="3773750"/>
            <a:ext cx="2543400" cy="1096800"/>
          </a:xfrm>
          <a:prstGeom prst="roundRect">
            <a:avLst>
              <a:gd fmla="val 16667" name="adj"/>
            </a:avLst>
          </a:prstGeom>
          <a:solidFill>
            <a:srgbClr val="134F5C"/>
          </a:solidFill>
          <a:ln>
            <a:noFill/>
          </a:ln>
        </p:spPr>
        <p:txBody>
          <a:bodyPr anchorCtr="0" anchor="ctr" bIns="59625" lIns="59625" spcFirstLastPara="1" rIns="59625" wrap="square" tIns="59625">
            <a:noAutofit/>
          </a:bodyPr>
          <a:lstStyle/>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Legal support</a:t>
            </a:r>
            <a:endParaRPr sz="1200">
              <a:solidFill>
                <a:srgbClr val="FFFFFF"/>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Employment protection</a:t>
            </a:r>
            <a:endParaRPr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t/>
            </a:r>
            <a:endParaRPr b="1"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rPr b="1" lang="en-GB" sz="1200">
                <a:solidFill>
                  <a:srgbClr val="FFFFFF"/>
                </a:solidFill>
                <a:latin typeface="Montserrat"/>
                <a:ea typeface="Montserrat"/>
                <a:cs typeface="Montserrat"/>
                <a:sym typeface="Montserrat"/>
              </a:rPr>
              <a:t>(SAFETY NEEDS)</a:t>
            </a:r>
            <a:endParaRPr b="1" sz="1200">
              <a:solidFill>
                <a:srgbClr val="FFFFFF"/>
              </a:solidFill>
              <a:latin typeface="Montserrat"/>
              <a:ea typeface="Montserrat"/>
              <a:cs typeface="Montserrat"/>
              <a:sym typeface="Montserrat"/>
            </a:endParaRPr>
          </a:p>
        </p:txBody>
      </p:sp>
      <p:cxnSp>
        <p:nvCxnSpPr>
          <p:cNvPr id="554" name="Google Shape;554;p26"/>
          <p:cNvCxnSpPr>
            <a:stCxn id="553" idx="0"/>
          </p:cNvCxnSpPr>
          <p:nvPr/>
        </p:nvCxnSpPr>
        <p:spPr>
          <a:xfrm flipH="1" rot="5400000">
            <a:off x="5825200" y="2277050"/>
            <a:ext cx="819900" cy="2173500"/>
          </a:xfrm>
          <a:prstGeom prst="bentConnector2">
            <a:avLst/>
          </a:prstGeom>
          <a:noFill/>
          <a:ln cap="flat" cmpd="sng" w="9375">
            <a:solidFill>
              <a:srgbClr val="134F5C"/>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grpSp>
        <p:nvGrpSpPr>
          <p:cNvPr id="559" name="Google Shape;559;p27"/>
          <p:cNvGrpSpPr/>
          <p:nvPr/>
        </p:nvGrpSpPr>
        <p:grpSpPr>
          <a:xfrm>
            <a:off x="4073740" y="1701243"/>
            <a:ext cx="1813918" cy="1771090"/>
            <a:chOff x="2367690" y="1616608"/>
            <a:chExt cx="1813918" cy="1771090"/>
          </a:xfrm>
        </p:grpSpPr>
        <p:grpSp>
          <p:nvGrpSpPr>
            <p:cNvPr id="560" name="Google Shape;560;p27"/>
            <p:cNvGrpSpPr/>
            <p:nvPr/>
          </p:nvGrpSpPr>
          <p:grpSpPr>
            <a:xfrm>
              <a:off x="2367690" y="1616608"/>
              <a:ext cx="1813918" cy="1771090"/>
              <a:chOff x="2463400" y="853476"/>
              <a:chExt cx="4205700" cy="4106400"/>
            </a:xfrm>
          </p:grpSpPr>
          <p:sp>
            <p:nvSpPr>
              <p:cNvPr id="561" name="Google Shape;561;p27"/>
              <p:cNvSpPr/>
              <p:nvPr/>
            </p:nvSpPr>
            <p:spPr>
              <a:xfrm>
                <a:off x="2463400" y="853476"/>
                <a:ext cx="4205700" cy="4106400"/>
              </a:xfrm>
              <a:prstGeom prst="ellipse">
                <a:avLst/>
              </a:prstGeom>
              <a:solidFill>
                <a:srgbClr val="D0E0E3">
                  <a:alpha val="59490"/>
                </a:srgbClr>
              </a:solidFill>
              <a:ln>
                <a:noFill/>
              </a:ln>
            </p:spPr>
            <p:txBody>
              <a:bodyPr anchorCtr="0" anchor="ctr" bIns="39075" lIns="39075" spcFirstLastPara="1" rIns="39075" wrap="square" tIns="39075">
                <a:noAutofit/>
              </a:bodyPr>
              <a:lstStyle/>
              <a:p>
                <a:pPr indent="0" lvl="0" marL="0" rtl="0" algn="ctr">
                  <a:spcBef>
                    <a:spcPts val="0"/>
                  </a:spcBef>
                  <a:spcAft>
                    <a:spcPts val="0"/>
                  </a:spcAft>
                  <a:buNone/>
                </a:pPr>
                <a:r>
                  <a:t/>
                </a:r>
                <a:endParaRPr sz="414">
                  <a:solidFill>
                    <a:srgbClr val="0C343D"/>
                  </a:solidFill>
                  <a:latin typeface="Roboto"/>
                  <a:ea typeface="Roboto"/>
                  <a:cs typeface="Roboto"/>
                  <a:sym typeface="Roboto"/>
                </a:endParaRPr>
              </a:p>
            </p:txBody>
          </p:sp>
          <p:pic>
            <p:nvPicPr>
              <p:cNvPr id="562" name="Google Shape;562;p27"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563" name="Google Shape;563;p27"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sp>
          <p:nvSpPr>
            <p:cNvPr id="564" name="Google Shape;564;p27"/>
            <p:cNvSpPr/>
            <p:nvPr/>
          </p:nvSpPr>
          <p:spPr>
            <a:xfrm flipH="1">
              <a:off x="3084920" y="2315707"/>
              <a:ext cx="378900" cy="372600"/>
            </a:xfrm>
            <a:prstGeom prst="ellipse">
              <a:avLst/>
            </a:prstGeom>
            <a:solidFill>
              <a:srgbClr val="0C343D"/>
            </a:solidFill>
            <a:ln>
              <a:noFill/>
            </a:ln>
          </p:spPr>
          <p:txBody>
            <a:bodyPr anchorCtr="0" anchor="ctr" bIns="31850" lIns="31850" spcFirstLastPara="1" rIns="31850" wrap="square" tIns="31850">
              <a:noAutofit/>
            </a:bodyPr>
            <a:lstStyle/>
            <a:p>
              <a:pPr indent="0" lvl="0" marL="0" rtl="0" algn="ctr">
                <a:spcBef>
                  <a:spcPts val="0"/>
                </a:spcBef>
                <a:spcAft>
                  <a:spcPts val="0"/>
                </a:spcAft>
                <a:buNone/>
              </a:pPr>
              <a:r>
                <a:t/>
              </a:r>
              <a:endParaRPr b="1" sz="535">
                <a:solidFill>
                  <a:srgbClr val="FFFFFF"/>
                </a:solidFill>
                <a:latin typeface="Montserrat"/>
                <a:ea typeface="Montserrat"/>
                <a:cs typeface="Montserrat"/>
                <a:sym typeface="Montserrat"/>
              </a:endParaRPr>
            </a:p>
          </p:txBody>
        </p:sp>
      </p:grpSp>
      <p:sp>
        <p:nvSpPr>
          <p:cNvPr id="565" name="Google Shape;565;p27"/>
          <p:cNvSpPr txBox="1"/>
          <p:nvPr>
            <p:ph type="title"/>
          </p:nvPr>
        </p:nvSpPr>
        <p:spPr>
          <a:xfrm>
            <a:off x="2392775" y="69714"/>
            <a:ext cx="5148300" cy="9117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GB" sz="2000">
                <a:solidFill>
                  <a:schemeClr val="accent5"/>
                </a:solidFill>
                <a:latin typeface="Montserrat"/>
                <a:ea typeface="Montserrat"/>
                <a:cs typeface="Montserrat"/>
                <a:sym typeface="Montserrat"/>
              </a:rPr>
              <a:t>PSYCHOLOGICAL NEEDS: People Living With Dementia (PLWD)</a:t>
            </a:r>
            <a:endParaRPr b="1" sz="2000">
              <a:solidFill>
                <a:schemeClr val="accent5"/>
              </a:solidFill>
              <a:latin typeface="Montserrat"/>
              <a:ea typeface="Montserrat"/>
              <a:cs typeface="Montserrat"/>
              <a:sym typeface="Montserrat"/>
            </a:endParaRPr>
          </a:p>
        </p:txBody>
      </p:sp>
      <p:sp>
        <p:nvSpPr>
          <p:cNvPr id="566" name="Google Shape;566;p27"/>
          <p:cNvSpPr/>
          <p:nvPr/>
        </p:nvSpPr>
        <p:spPr>
          <a:xfrm flipH="1">
            <a:off x="1165600" y="1969800"/>
            <a:ext cx="3235200" cy="1410600"/>
          </a:xfrm>
          <a:prstGeom prst="roundRect">
            <a:avLst>
              <a:gd fmla="val 16667" name="adj"/>
            </a:avLst>
          </a:prstGeom>
          <a:solidFill>
            <a:srgbClr val="D0E0E3"/>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Recognition of personal values, beliefs and life history</a:t>
            </a:r>
            <a:endParaRPr sz="1200">
              <a:solidFill>
                <a:srgbClr val="134F5C"/>
              </a:solidFill>
              <a:latin typeface="Montserrat"/>
              <a:ea typeface="Montserrat"/>
              <a:cs typeface="Montserrat"/>
              <a:sym typeface="Montserrat"/>
            </a:endParaRPr>
          </a:p>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Opportunities to use remaining abilities</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rPr b="1" lang="en-GB" sz="1200">
                <a:solidFill>
                  <a:srgbClr val="134F5C"/>
                </a:solidFill>
                <a:latin typeface="Montserrat"/>
                <a:ea typeface="Montserrat"/>
                <a:cs typeface="Montserrat"/>
                <a:sym typeface="Montserrat"/>
              </a:rPr>
              <a:t>(SELF-ACTUALIZATION)</a:t>
            </a:r>
            <a:endParaRPr b="1" sz="1200">
              <a:solidFill>
                <a:srgbClr val="45818E"/>
              </a:solidFill>
              <a:latin typeface="Montserrat"/>
              <a:ea typeface="Montserrat"/>
              <a:cs typeface="Montserrat"/>
              <a:sym typeface="Montserrat"/>
            </a:endParaRPr>
          </a:p>
        </p:txBody>
      </p:sp>
      <p:cxnSp>
        <p:nvCxnSpPr>
          <p:cNvPr id="567" name="Google Shape;567;p27"/>
          <p:cNvCxnSpPr>
            <a:stCxn id="561" idx="0"/>
            <a:endCxn id="566" idx="0"/>
          </p:cNvCxnSpPr>
          <p:nvPr/>
        </p:nvCxnSpPr>
        <p:spPr>
          <a:xfrm rot="5400000">
            <a:off x="3747700" y="736743"/>
            <a:ext cx="268500" cy="2197500"/>
          </a:xfrm>
          <a:prstGeom prst="bentConnector3">
            <a:avLst>
              <a:gd fmla="val -88687" name="adj1"/>
            </a:avLst>
          </a:prstGeom>
          <a:noFill/>
          <a:ln cap="flat" cmpd="sng" w="16075">
            <a:solidFill>
              <a:srgbClr val="D0E0E3"/>
            </a:solidFill>
            <a:prstDash val="solid"/>
            <a:round/>
            <a:headEnd len="med" w="med" type="none"/>
            <a:tailEnd len="med" w="med" type="none"/>
          </a:ln>
        </p:spPr>
      </p:cxnSp>
      <p:sp>
        <p:nvSpPr>
          <p:cNvPr id="568" name="Google Shape;568;p27"/>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569" name="Google Shape;569;p27"/>
          <p:cNvGrpSpPr/>
          <p:nvPr/>
        </p:nvGrpSpPr>
        <p:grpSpPr>
          <a:xfrm>
            <a:off x="125429" y="2735791"/>
            <a:ext cx="761228" cy="1096751"/>
            <a:chOff x="238843" y="2282850"/>
            <a:chExt cx="833400" cy="1200735"/>
          </a:xfrm>
        </p:grpSpPr>
        <p:sp>
          <p:nvSpPr>
            <p:cNvPr id="570" name="Google Shape;570;p27"/>
            <p:cNvSpPr/>
            <p:nvPr/>
          </p:nvSpPr>
          <p:spPr>
            <a:xfrm>
              <a:off x="512042" y="2282850"/>
              <a:ext cx="287100" cy="287100"/>
            </a:xfrm>
            <a:prstGeom prst="ellipse">
              <a:avLst/>
            </a:prstGeom>
            <a:solidFill>
              <a:srgbClr val="FFFFFF"/>
            </a:solidFill>
            <a:ln cap="flat" cmpd="sng" w="7275">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03</a:t>
              </a:r>
              <a:endParaRPr sz="611">
                <a:solidFill>
                  <a:srgbClr val="000000"/>
                </a:solidFill>
                <a:latin typeface="Montserrat SemiBold"/>
                <a:ea typeface="Montserrat SemiBold"/>
                <a:cs typeface="Montserrat SemiBold"/>
                <a:sym typeface="Montserrat SemiBold"/>
              </a:endParaRPr>
            </a:p>
          </p:txBody>
        </p:sp>
        <p:sp>
          <p:nvSpPr>
            <p:cNvPr id="571" name="Google Shape;571;p27"/>
            <p:cNvSpPr/>
            <p:nvPr/>
          </p:nvSpPr>
          <p:spPr>
            <a:xfrm>
              <a:off x="238843" y="2650485"/>
              <a:ext cx="833400" cy="833100"/>
            </a:xfrm>
            <a:prstGeom prst="blockArc">
              <a:avLst>
                <a:gd fmla="val 10800000" name="adj1"/>
                <a:gd fmla="val 21589946" name="adj2"/>
                <a:gd fmla="val 14321" name="adj3"/>
              </a:avLst>
            </a:prstGeom>
            <a:solidFill>
              <a:srgbClr val="76A5B0"/>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572" name="Google Shape;572;p27"/>
            <p:cNvCxnSpPr>
              <a:stCxn id="570" idx="4"/>
            </p:cNvCxnSpPr>
            <p:nvPr/>
          </p:nvCxnSpPr>
          <p:spPr>
            <a:xfrm>
              <a:off x="655592" y="2569950"/>
              <a:ext cx="0" cy="91800"/>
            </a:xfrm>
            <a:prstGeom prst="straightConnector1">
              <a:avLst/>
            </a:prstGeom>
            <a:noFill/>
            <a:ln cap="flat" cmpd="sng" w="7275">
              <a:solidFill>
                <a:srgbClr val="76A5B1"/>
              </a:solidFill>
              <a:prstDash val="solid"/>
              <a:round/>
              <a:headEnd len="med" w="med" type="none"/>
              <a:tailEnd len="med" w="med" type="none"/>
            </a:ln>
          </p:spPr>
        </p:cxnSp>
        <p:grpSp>
          <p:nvGrpSpPr>
            <p:cNvPr id="573" name="Google Shape;573;p27"/>
            <p:cNvGrpSpPr/>
            <p:nvPr/>
          </p:nvGrpSpPr>
          <p:grpSpPr>
            <a:xfrm>
              <a:off x="558749" y="2873346"/>
              <a:ext cx="209084" cy="209084"/>
              <a:chOff x="6341821" y="2293832"/>
              <a:chExt cx="494055" cy="494054"/>
            </a:xfrm>
          </p:grpSpPr>
          <p:sp>
            <p:nvSpPr>
              <p:cNvPr id="574" name="Google Shape;574;p27"/>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75" name="Google Shape;575;p27"/>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76" name="Google Shape;576;p27"/>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77" name="Google Shape;577;p27"/>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78" name="Google Shape;578;p27"/>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79" name="Google Shape;579;p27"/>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80" name="Google Shape;580;p27"/>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81" name="Google Shape;581;p27"/>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82" name="Google Shape;582;p27"/>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83" name="Google Shape;583;p27"/>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584" name="Google Shape;584;p27"/>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grpSp>
      </p:grpSp>
      <p:sp>
        <p:nvSpPr>
          <p:cNvPr id="585" name="Google Shape;585;p27"/>
          <p:cNvSpPr/>
          <p:nvPr/>
        </p:nvSpPr>
        <p:spPr>
          <a:xfrm flipH="1">
            <a:off x="5460225" y="3122750"/>
            <a:ext cx="3235200" cy="1410600"/>
          </a:xfrm>
          <a:prstGeom prst="roundRect">
            <a:avLst>
              <a:gd fmla="val 16667" name="adj"/>
            </a:avLst>
          </a:prstGeom>
          <a:solidFill>
            <a:srgbClr val="134F5C"/>
          </a:solidFill>
          <a:ln>
            <a:noFill/>
          </a:ln>
        </p:spPr>
        <p:txBody>
          <a:bodyPr anchorCtr="0" anchor="ctr" bIns="59625" lIns="59625" spcFirstLastPara="1" rIns="59625" wrap="square" tIns="59625">
            <a:noAutofit/>
          </a:bodyPr>
          <a:lstStyle/>
          <a:p>
            <a:pPr indent="-304800" lvl="0" marL="457200" rtl="0" algn="l">
              <a:spcBef>
                <a:spcPts val="0"/>
              </a:spcBef>
              <a:spcAft>
                <a:spcPts val="0"/>
              </a:spcAft>
              <a:buClr>
                <a:schemeClr val="lt1"/>
              </a:buClr>
              <a:buSzPts val="1200"/>
              <a:buFont typeface="Montserrat"/>
              <a:buChar char="●"/>
            </a:pPr>
            <a:r>
              <a:rPr lang="en-GB" sz="1200">
                <a:solidFill>
                  <a:schemeClr val="lt1"/>
                </a:solidFill>
                <a:latin typeface="Montserrat"/>
                <a:ea typeface="Montserrat"/>
                <a:cs typeface="Montserrat"/>
                <a:sym typeface="Montserrat"/>
              </a:rPr>
              <a:t>Pain management</a:t>
            </a:r>
            <a:endParaRPr sz="1200">
              <a:solidFill>
                <a:schemeClr val="lt1"/>
              </a:solidFill>
              <a:latin typeface="Montserrat"/>
              <a:ea typeface="Montserrat"/>
              <a:cs typeface="Montserrat"/>
              <a:sym typeface="Montserrat"/>
            </a:endParaRPr>
          </a:p>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Psychological implications of perceptual impairments (e.g. sunset syndrome)</a:t>
            </a:r>
            <a:endParaRPr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t/>
            </a:r>
            <a:endParaRPr b="1"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rPr b="1" lang="en-GB" sz="1200">
                <a:solidFill>
                  <a:srgbClr val="FFFFFF"/>
                </a:solidFill>
                <a:latin typeface="Montserrat"/>
                <a:ea typeface="Montserrat"/>
                <a:cs typeface="Montserrat"/>
                <a:sym typeface="Montserrat"/>
              </a:rPr>
              <a:t>(SAFETY NEEDS)</a:t>
            </a:r>
            <a:endParaRPr b="1" sz="1200">
              <a:solidFill>
                <a:srgbClr val="FFFFFF"/>
              </a:solidFill>
              <a:latin typeface="Montserrat"/>
              <a:ea typeface="Montserrat"/>
              <a:cs typeface="Montserrat"/>
              <a:sym typeface="Montserrat"/>
            </a:endParaRPr>
          </a:p>
        </p:txBody>
      </p:sp>
      <p:cxnSp>
        <p:nvCxnSpPr>
          <p:cNvPr id="586" name="Google Shape;586;p27"/>
          <p:cNvCxnSpPr>
            <a:stCxn id="585" idx="0"/>
            <a:endCxn id="563" idx="3"/>
          </p:cNvCxnSpPr>
          <p:nvPr/>
        </p:nvCxnSpPr>
        <p:spPr>
          <a:xfrm flipH="1" rot="5400000">
            <a:off x="6000975" y="2045900"/>
            <a:ext cx="536100" cy="1617600"/>
          </a:xfrm>
          <a:prstGeom prst="bentConnector2">
            <a:avLst/>
          </a:prstGeom>
          <a:noFill/>
          <a:ln cap="flat" cmpd="sng" w="9375">
            <a:solidFill>
              <a:srgbClr val="134F5C"/>
            </a:solidFill>
            <a:prstDash val="solid"/>
            <a:round/>
            <a:headEnd len="med" w="med" type="none"/>
            <a:tailEnd len="med" w="med" type="none"/>
          </a:ln>
        </p:spPr>
      </p:cxnSp>
      <p:sp>
        <p:nvSpPr>
          <p:cNvPr id="587" name="Google Shape;587;p27"/>
          <p:cNvSpPr/>
          <p:nvPr/>
        </p:nvSpPr>
        <p:spPr>
          <a:xfrm flipH="1">
            <a:off x="1165600" y="3563114"/>
            <a:ext cx="3235200" cy="578100"/>
          </a:xfrm>
          <a:prstGeom prst="roundRect">
            <a:avLst>
              <a:gd fmla="val 16667" name="adj"/>
            </a:avLst>
          </a:prstGeom>
          <a:solidFill>
            <a:srgbClr val="A2C4C9"/>
          </a:solidFill>
          <a:ln>
            <a:noFill/>
          </a:ln>
        </p:spPr>
        <p:txBody>
          <a:bodyPr anchorCtr="0" anchor="ctr" bIns="102275" lIns="102275" spcFirstLastPara="1" rIns="102275" wrap="square" tIns="102275">
            <a:noAutofit/>
          </a:bodyPr>
          <a:lstStyle/>
          <a:p>
            <a:pPr indent="0" lvl="0" marL="0" rtl="0" algn="ctr">
              <a:spcBef>
                <a:spcPts val="0"/>
              </a:spcBef>
              <a:spcAft>
                <a:spcPts val="0"/>
              </a:spcAft>
              <a:buClr>
                <a:srgbClr val="000000"/>
              </a:buClr>
              <a:buSzPts val="848"/>
              <a:buFont typeface="Arial"/>
              <a:buNone/>
            </a:pPr>
            <a:r>
              <a:rPr b="1" lang="en-GB" sz="1200">
                <a:solidFill>
                  <a:srgbClr val="45818E"/>
                </a:solidFill>
                <a:latin typeface="Montserrat"/>
                <a:ea typeface="Montserrat"/>
                <a:cs typeface="Montserrat"/>
                <a:sym typeface="Montserrat"/>
              </a:rPr>
              <a:t>(AESTHETIC &amp; COGNITIVE NEEDS)</a:t>
            </a:r>
            <a:endParaRPr b="1" sz="1200">
              <a:solidFill>
                <a:srgbClr val="45818E"/>
              </a:solidFill>
              <a:latin typeface="Montserrat"/>
              <a:ea typeface="Montserrat"/>
              <a:cs typeface="Montserrat"/>
              <a:sym typeface="Montserrat"/>
            </a:endParaRPr>
          </a:p>
        </p:txBody>
      </p:sp>
      <p:cxnSp>
        <p:nvCxnSpPr>
          <p:cNvPr id="588" name="Google Shape;588;p27"/>
          <p:cNvCxnSpPr>
            <a:stCxn id="587" idx="0"/>
            <a:endCxn id="566" idx="2"/>
          </p:cNvCxnSpPr>
          <p:nvPr/>
        </p:nvCxnSpPr>
        <p:spPr>
          <a:xfrm rot="10800000">
            <a:off x="2783200" y="3380414"/>
            <a:ext cx="0" cy="182700"/>
          </a:xfrm>
          <a:prstGeom prst="straightConnector1">
            <a:avLst/>
          </a:prstGeom>
          <a:noFill/>
          <a:ln cap="flat" cmpd="sng" w="16075">
            <a:solidFill>
              <a:srgbClr val="A2C4C9"/>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grpSp>
        <p:nvGrpSpPr>
          <p:cNvPr id="593" name="Google Shape;593;p28"/>
          <p:cNvGrpSpPr/>
          <p:nvPr/>
        </p:nvGrpSpPr>
        <p:grpSpPr>
          <a:xfrm>
            <a:off x="4073740" y="1701243"/>
            <a:ext cx="1813918" cy="1771090"/>
            <a:chOff x="2367690" y="1616608"/>
            <a:chExt cx="1813918" cy="1771090"/>
          </a:xfrm>
        </p:grpSpPr>
        <p:grpSp>
          <p:nvGrpSpPr>
            <p:cNvPr id="594" name="Google Shape;594;p28"/>
            <p:cNvGrpSpPr/>
            <p:nvPr/>
          </p:nvGrpSpPr>
          <p:grpSpPr>
            <a:xfrm>
              <a:off x="2367690" y="1616608"/>
              <a:ext cx="1813918" cy="1771090"/>
              <a:chOff x="2463400" y="853476"/>
              <a:chExt cx="4205700" cy="4106400"/>
            </a:xfrm>
          </p:grpSpPr>
          <p:sp>
            <p:nvSpPr>
              <p:cNvPr id="595" name="Google Shape;595;p28"/>
              <p:cNvSpPr/>
              <p:nvPr/>
            </p:nvSpPr>
            <p:spPr>
              <a:xfrm>
                <a:off x="2463400" y="853476"/>
                <a:ext cx="4205700" cy="4106400"/>
              </a:xfrm>
              <a:prstGeom prst="ellipse">
                <a:avLst/>
              </a:prstGeom>
              <a:solidFill>
                <a:srgbClr val="D0E0E3">
                  <a:alpha val="59490"/>
                </a:srgbClr>
              </a:solidFill>
              <a:ln>
                <a:noFill/>
              </a:ln>
            </p:spPr>
            <p:txBody>
              <a:bodyPr anchorCtr="0" anchor="ctr" bIns="39075" lIns="39075" spcFirstLastPara="1" rIns="39075" wrap="square" tIns="39075">
                <a:noAutofit/>
              </a:bodyPr>
              <a:lstStyle/>
              <a:p>
                <a:pPr indent="0" lvl="0" marL="0" rtl="0" algn="ctr">
                  <a:spcBef>
                    <a:spcPts val="0"/>
                  </a:spcBef>
                  <a:spcAft>
                    <a:spcPts val="0"/>
                  </a:spcAft>
                  <a:buNone/>
                </a:pPr>
                <a:r>
                  <a:t/>
                </a:r>
                <a:endParaRPr sz="414">
                  <a:solidFill>
                    <a:srgbClr val="0C343D"/>
                  </a:solidFill>
                  <a:latin typeface="Roboto"/>
                  <a:ea typeface="Roboto"/>
                  <a:cs typeface="Roboto"/>
                  <a:sym typeface="Roboto"/>
                </a:endParaRPr>
              </a:p>
            </p:txBody>
          </p:sp>
          <p:pic>
            <p:nvPicPr>
              <p:cNvPr id="596" name="Google Shape;596;p28"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597" name="Google Shape;597;p28"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sp>
          <p:nvSpPr>
            <p:cNvPr id="598" name="Google Shape;598;p28"/>
            <p:cNvSpPr/>
            <p:nvPr/>
          </p:nvSpPr>
          <p:spPr>
            <a:xfrm flipH="1">
              <a:off x="3084920" y="2315707"/>
              <a:ext cx="378900" cy="372600"/>
            </a:xfrm>
            <a:prstGeom prst="ellipse">
              <a:avLst/>
            </a:prstGeom>
            <a:solidFill>
              <a:srgbClr val="0C343D"/>
            </a:solidFill>
            <a:ln>
              <a:noFill/>
            </a:ln>
          </p:spPr>
          <p:txBody>
            <a:bodyPr anchorCtr="0" anchor="ctr" bIns="31850" lIns="31850" spcFirstLastPara="1" rIns="31850" wrap="square" tIns="31850">
              <a:noAutofit/>
            </a:bodyPr>
            <a:lstStyle/>
            <a:p>
              <a:pPr indent="0" lvl="0" marL="0" rtl="0" algn="ctr">
                <a:spcBef>
                  <a:spcPts val="0"/>
                </a:spcBef>
                <a:spcAft>
                  <a:spcPts val="0"/>
                </a:spcAft>
                <a:buNone/>
              </a:pPr>
              <a:r>
                <a:t/>
              </a:r>
              <a:endParaRPr b="1" sz="535">
                <a:solidFill>
                  <a:srgbClr val="FFFFFF"/>
                </a:solidFill>
                <a:latin typeface="Montserrat"/>
                <a:ea typeface="Montserrat"/>
                <a:cs typeface="Montserrat"/>
                <a:sym typeface="Montserrat"/>
              </a:endParaRPr>
            </a:p>
          </p:txBody>
        </p:sp>
      </p:grpSp>
      <p:sp>
        <p:nvSpPr>
          <p:cNvPr id="599" name="Google Shape;599;p28"/>
          <p:cNvSpPr txBox="1"/>
          <p:nvPr>
            <p:ph type="title"/>
          </p:nvPr>
        </p:nvSpPr>
        <p:spPr>
          <a:xfrm>
            <a:off x="2392775" y="69714"/>
            <a:ext cx="5148300" cy="9117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GB" sz="2000">
                <a:solidFill>
                  <a:schemeClr val="accent5"/>
                </a:solidFill>
                <a:latin typeface="Montserrat"/>
                <a:ea typeface="Montserrat"/>
                <a:cs typeface="Montserrat"/>
                <a:sym typeface="Montserrat"/>
              </a:rPr>
              <a:t>PSYCHOLOGICAL NEEDS: Caregivers</a:t>
            </a:r>
            <a:endParaRPr b="1" sz="2000">
              <a:solidFill>
                <a:schemeClr val="accent5"/>
              </a:solidFill>
              <a:latin typeface="Montserrat"/>
              <a:ea typeface="Montserrat"/>
              <a:cs typeface="Montserrat"/>
              <a:sym typeface="Montserrat"/>
            </a:endParaRPr>
          </a:p>
        </p:txBody>
      </p:sp>
      <p:cxnSp>
        <p:nvCxnSpPr>
          <p:cNvPr id="600" name="Google Shape;600;p28"/>
          <p:cNvCxnSpPr>
            <a:stCxn id="595" idx="0"/>
            <a:endCxn id="601" idx="0"/>
          </p:cNvCxnSpPr>
          <p:nvPr/>
        </p:nvCxnSpPr>
        <p:spPr>
          <a:xfrm rot="5400000">
            <a:off x="3881650" y="602793"/>
            <a:ext cx="600" cy="2197500"/>
          </a:xfrm>
          <a:prstGeom prst="bentConnector3">
            <a:avLst>
              <a:gd fmla="val -39687500" name="adj1"/>
            </a:avLst>
          </a:prstGeom>
          <a:noFill/>
          <a:ln cap="flat" cmpd="sng" w="16075">
            <a:solidFill>
              <a:srgbClr val="D0E0E3"/>
            </a:solidFill>
            <a:prstDash val="solid"/>
            <a:round/>
            <a:headEnd len="med" w="med" type="none"/>
            <a:tailEnd len="med" w="med" type="none"/>
          </a:ln>
        </p:spPr>
      </p:cxnSp>
      <p:sp>
        <p:nvSpPr>
          <p:cNvPr id="602" name="Google Shape;602;p28"/>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603" name="Google Shape;603;p28"/>
          <p:cNvGrpSpPr/>
          <p:nvPr/>
        </p:nvGrpSpPr>
        <p:grpSpPr>
          <a:xfrm>
            <a:off x="125429" y="2735791"/>
            <a:ext cx="761228" cy="1096751"/>
            <a:chOff x="238843" y="2282850"/>
            <a:chExt cx="833400" cy="1200735"/>
          </a:xfrm>
        </p:grpSpPr>
        <p:sp>
          <p:nvSpPr>
            <p:cNvPr id="604" name="Google Shape;604;p28"/>
            <p:cNvSpPr/>
            <p:nvPr/>
          </p:nvSpPr>
          <p:spPr>
            <a:xfrm>
              <a:off x="512042" y="2282850"/>
              <a:ext cx="287100" cy="287100"/>
            </a:xfrm>
            <a:prstGeom prst="ellipse">
              <a:avLst/>
            </a:prstGeom>
            <a:solidFill>
              <a:srgbClr val="FFFFFF"/>
            </a:solidFill>
            <a:ln cap="flat" cmpd="sng" w="7275">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03</a:t>
              </a:r>
              <a:endParaRPr sz="611">
                <a:solidFill>
                  <a:srgbClr val="000000"/>
                </a:solidFill>
                <a:latin typeface="Montserrat SemiBold"/>
                <a:ea typeface="Montserrat SemiBold"/>
                <a:cs typeface="Montserrat SemiBold"/>
                <a:sym typeface="Montserrat SemiBold"/>
              </a:endParaRPr>
            </a:p>
          </p:txBody>
        </p:sp>
        <p:sp>
          <p:nvSpPr>
            <p:cNvPr id="605" name="Google Shape;605;p28"/>
            <p:cNvSpPr/>
            <p:nvPr/>
          </p:nvSpPr>
          <p:spPr>
            <a:xfrm>
              <a:off x="238843" y="2650485"/>
              <a:ext cx="833400" cy="833100"/>
            </a:xfrm>
            <a:prstGeom prst="blockArc">
              <a:avLst>
                <a:gd fmla="val 10800000" name="adj1"/>
                <a:gd fmla="val 21589946" name="adj2"/>
                <a:gd fmla="val 14321" name="adj3"/>
              </a:avLst>
            </a:prstGeom>
            <a:solidFill>
              <a:srgbClr val="76A5B0"/>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606" name="Google Shape;606;p28"/>
            <p:cNvCxnSpPr>
              <a:stCxn id="604" idx="4"/>
            </p:cNvCxnSpPr>
            <p:nvPr/>
          </p:nvCxnSpPr>
          <p:spPr>
            <a:xfrm>
              <a:off x="655592" y="2569950"/>
              <a:ext cx="0" cy="91800"/>
            </a:xfrm>
            <a:prstGeom prst="straightConnector1">
              <a:avLst/>
            </a:prstGeom>
            <a:noFill/>
            <a:ln cap="flat" cmpd="sng" w="7275">
              <a:solidFill>
                <a:srgbClr val="76A5B1"/>
              </a:solidFill>
              <a:prstDash val="solid"/>
              <a:round/>
              <a:headEnd len="med" w="med" type="none"/>
              <a:tailEnd len="med" w="med" type="none"/>
            </a:ln>
          </p:spPr>
        </p:cxnSp>
        <p:grpSp>
          <p:nvGrpSpPr>
            <p:cNvPr id="607" name="Google Shape;607;p28"/>
            <p:cNvGrpSpPr/>
            <p:nvPr/>
          </p:nvGrpSpPr>
          <p:grpSpPr>
            <a:xfrm>
              <a:off x="558749" y="2873346"/>
              <a:ext cx="209084" cy="209084"/>
              <a:chOff x="6341821" y="2293832"/>
              <a:chExt cx="494055" cy="494054"/>
            </a:xfrm>
          </p:grpSpPr>
          <p:sp>
            <p:nvSpPr>
              <p:cNvPr id="608" name="Google Shape;608;p28"/>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09" name="Google Shape;609;p28"/>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0" name="Google Shape;610;p28"/>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1" name="Google Shape;611;p28"/>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2" name="Google Shape;612;p28"/>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3" name="Google Shape;613;p28"/>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4" name="Google Shape;614;p28"/>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5" name="Google Shape;615;p28"/>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6" name="Google Shape;616;p28"/>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7" name="Google Shape;617;p28"/>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18" name="Google Shape;618;p28"/>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grpSp>
      </p:grpSp>
      <p:sp>
        <p:nvSpPr>
          <p:cNvPr id="619" name="Google Shape;619;p28"/>
          <p:cNvSpPr/>
          <p:nvPr/>
        </p:nvSpPr>
        <p:spPr>
          <a:xfrm flipH="1">
            <a:off x="5460100" y="3327725"/>
            <a:ext cx="3450000" cy="1096800"/>
          </a:xfrm>
          <a:prstGeom prst="roundRect">
            <a:avLst>
              <a:gd fmla="val 16667" name="adj"/>
            </a:avLst>
          </a:prstGeom>
          <a:solidFill>
            <a:srgbClr val="134F5C"/>
          </a:solidFill>
          <a:ln>
            <a:noFill/>
          </a:ln>
        </p:spPr>
        <p:txBody>
          <a:bodyPr anchorCtr="0" anchor="ctr" bIns="59625" lIns="59625" spcFirstLastPara="1" rIns="59625" wrap="square" tIns="59625">
            <a:noAutofit/>
          </a:bodyPr>
          <a:lstStyle/>
          <a:p>
            <a:pPr indent="-304800" lvl="0" marL="457200" rtl="0" algn="l">
              <a:spcBef>
                <a:spcPts val="0"/>
              </a:spcBef>
              <a:spcAft>
                <a:spcPts val="0"/>
              </a:spcAft>
              <a:buClr>
                <a:srgbClr val="FFFFFF"/>
              </a:buClr>
              <a:buSzPts val="1200"/>
              <a:buFont typeface="Montserrat"/>
              <a:buChar char="●"/>
            </a:pPr>
            <a:r>
              <a:rPr lang="en-GB" sz="1200">
                <a:solidFill>
                  <a:srgbClr val="FFFFFF"/>
                </a:solidFill>
                <a:latin typeface="Montserrat"/>
                <a:ea typeface="Montserrat"/>
                <a:cs typeface="Montserrat"/>
                <a:sym typeface="Montserrat"/>
              </a:rPr>
              <a:t>Training in communication &amp; behavioural management for PLWD </a:t>
            </a:r>
            <a:endParaRPr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t/>
            </a:r>
            <a:endParaRPr b="1" sz="1200">
              <a:solidFill>
                <a:srgbClr val="FFFFFF"/>
              </a:solidFill>
              <a:latin typeface="Montserrat"/>
              <a:ea typeface="Montserrat"/>
              <a:cs typeface="Montserrat"/>
              <a:sym typeface="Montserrat"/>
            </a:endParaRPr>
          </a:p>
          <a:p>
            <a:pPr indent="0" lvl="0" marL="0" rtl="0" algn="ctr">
              <a:spcBef>
                <a:spcPts val="0"/>
              </a:spcBef>
              <a:spcAft>
                <a:spcPts val="0"/>
              </a:spcAft>
              <a:buClr>
                <a:srgbClr val="000000"/>
              </a:buClr>
              <a:buSzPts val="494"/>
              <a:buFont typeface="Arial"/>
              <a:buNone/>
            </a:pPr>
            <a:r>
              <a:rPr b="1" lang="en-GB" sz="1200">
                <a:solidFill>
                  <a:srgbClr val="FFFFFF"/>
                </a:solidFill>
                <a:latin typeface="Montserrat"/>
                <a:ea typeface="Montserrat"/>
                <a:cs typeface="Montserrat"/>
                <a:sym typeface="Montserrat"/>
              </a:rPr>
              <a:t>(SAFETY NEEDS)</a:t>
            </a:r>
            <a:endParaRPr b="1" sz="1200">
              <a:solidFill>
                <a:srgbClr val="FFFFFF"/>
              </a:solidFill>
              <a:latin typeface="Montserrat"/>
              <a:ea typeface="Montserrat"/>
              <a:cs typeface="Montserrat"/>
              <a:sym typeface="Montserrat"/>
            </a:endParaRPr>
          </a:p>
        </p:txBody>
      </p:sp>
      <p:cxnSp>
        <p:nvCxnSpPr>
          <p:cNvPr id="620" name="Google Shape;620;p28"/>
          <p:cNvCxnSpPr>
            <a:stCxn id="619" idx="0"/>
            <a:endCxn id="597" idx="3"/>
          </p:cNvCxnSpPr>
          <p:nvPr/>
        </p:nvCxnSpPr>
        <p:spPr>
          <a:xfrm flipH="1" rot="5400000">
            <a:off x="5952100" y="2094725"/>
            <a:ext cx="741000" cy="1725000"/>
          </a:xfrm>
          <a:prstGeom prst="bentConnector2">
            <a:avLst/>
          </a:prstGeom>
          <a:noFill/>
          <a:ln cap="flat" cmpd="sng" w="9375">
            <a:solidFill>
              <a:srgbClr val="134F5C"/>
            </a:solidFill>
            <a:prstDash val="solid"/>
            <a:round/>
            <a:headEnd len="med" w="med" type="none"/>
            <a:tailEnd len="med" w="med" type="none"/>
          </a:ln>
        </p:spPr>
      </p:cxnSp>
      <p:sp>
        <p:nvSpPr>
          <p:cNvPr id="621" name="Google Shape;621;p28"/>
          <p:cNvSpPr/>
          <p:nvPr/>
        </p:nvSpPr>
        <p:spPr>
          <a:xfrm flipH="1">
            <a:off x="1165600" y="3653250"/>
            <a:ext cx="3235200" cy="1197900"/>
          </a:xfrm>
          <a:prstGeom prst="roundRect">
            <a:avLst>
              <a:gd fmla="val 16667" name="adj"/>
            </a:avLst>
          </a:prstGeom>
          <a:solidFill>
            <a:srgbClr val="A2C4C9"/>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45818E"/>
              </a:buClr>
              <a:buSzPts val="1200"/>
              <a:buFont typeface="Montserrat"/>
              <a:buChar char="●"/>
            </a:pPr>
            <a:r>
              <a:rPr lang="en-GB" sz="1200">
                <a:solidFill>
                  <a:srgbClr val="45818E"/>
                </a:solidFill>
                <a:latin typeface="Montserrat"/>
                <a:ea typeface="Montserrat"/>
                <a:cs typeface="Montserrat"/>
                <a:sym typeface="Montserrat"/>
              </a:rPr>
              <a:t>Time for intellectual and restorative activities beyond caregiving</a:t>
            </a:r>
            <a:endParaRPr sz="1200">
              <a:solidFill>
                <a:srgbClr val="45818E"/>
              </a:solidFill>
              <a:latin typeface="Montserrat"/>
              <a:ea typeface="Montserrat"/>
              <a:cs typeface="Montserrat"/>
              <a:sym typeface="Montserrat"/>
            </a:endParaRPr>
          </a:p>
          <a:p>
            <a:pPr indent="0" lvl="0" marL="0" rtl="0" algn="ctr">
              <a:spcBef>
                <a:spcPts val="0"/>
              </a:spcBef>
              <a:spcAft>
                <a:spcPts val="0"/>
              </a:spcAft>
              <a:buClr>
                <a:srgbClr val="000000"/>
              </a:buClr>
              <a:buSzPts val="848"/>
              <a:buFont typeface="Arial"/>
              <a:buNone/>
            </a:pPr>
            <a:r>
              <a:t/>
            </a:r>
            <a:endParaRPr b="1" sz="1200">
              <a:solidFill>
                <a:srgbClr val="45818E"/>
              </a:solidFill>
              <a:latin typeface="Montserrat"/>
              <a:ea typeface="Montserrat"/>
              <a:cs typeface="Montserrat"/>
              <a:sym typeface="Montserrat"/>
            </a:endParaRPr>
          </a:p>
          <a:p>
            <a:pPr indent="0" lvl="0" marL="0" rtl="0" algn="ctr">
              <a:spcBef>
                <a:spcPts val="0"/>
              </a:spcBef>
              <a:spcAft>
                <a:spcPts val="0"/>
              </a:spcAft>
              <a:buClr>
                <a:srgbClr val="000000"/>
              </a:buClr>
              <a:buSzPts val="848"/>
              <a:buFont typeface="Arial"/>
              <a:buNone/>
            </a:pPr>
            <a:r>
              <a:rPr b="1" lang="en-GB" sz="1200">
                <a:solidFill>
                  <a:srgbClr val="45818E"/>
                </a:solidFill>
                <a:latin typeface="Montserrat"/>
                <a:ea typeface="Montserrat"/>
                <a:cs typeface="Montserrat"/>
                <a:sym typeface="Montserrat"/>
              </a:rPr>
              <a:t>(AESTHETIC &amp; COGNITIVE NEEDS)</a:t>
            </a:r>
            <a:endParaRPr b="1" sz="1200">
              <a:solidFill>
                <a:srgbClr val="45818E"/>
              </a:solidFill>
              <a:latin typeface="Montserrat"/>
              <a:ea typeface="Montserrat"/>
              <a:cs typeface="Montserrat"/>
              <a:sym typeface="Montserrat"/>
            </a:endParaRPr>
          </a:p>
        </p:txBody>
      </p:sp>
      <p:cxnSp>
        <p:nvCxnSpPr>
          <p:cNvPr id="622" name="Google Shape;622;p28"/>
          <p:cNvCxnSpPr>
            <a:stCxn id="621" idx="0"/>
            <a:endCxn id="601" idx="2"/>
          </p:cNvCxnSpPr>
          <p:nvPr/>
        </p:nvCxnSpPr>
        <p:spPr>
          <a:xfrm rot="10800000">
            <a:off x="2783200" y="3380250"/>
            <a:ext cx="0" cy="273000"/>
          </a:xfrm>
          <a:prstGeom prst="straightConnector1">
            <a:avLst/>
          </a:prstGeom>
          <a:noFill/>
          <a:ln cap="flat" cmpd="sng" w="16075">
            <a:solidFill>
              <a:srgbClr val="A2C4C9"/>
            </a:solidFill>
            <a:prstDash val="solid"/>
            <a:round/>
            <a:headEnd len="med" w="med" type="none"/>
            <a:tailEnd len="med" w="med" type="none"/>
          </a:ln>
        </p:spPr>
      </p:cxnSp>
      <p:sp>
        <p:nvSpPr>
          <p:cNvPr id="601" name="Google Shape;601;p28"/>
          <p:cNvSpPr/>
          <p:nvPr/>
        </p:nvSpPr>
        <p:spPr>
          <a:xfrm flipH="1">
            <a:off x="1165600" y="1701250"/>
            <a:ext cx="3235200" cy="1679100"/>
          </a:xfrm>
          <a:prstGeom prst="roundRect">
            <a:avLst>
              <a:gd fmla="val 16667" name="adj"/>
            </a:avLst>
          </a:prstGeom>
          <a:solidFill>
            <a:srgbClr val="D0E0E3"/>
          </a:solidFill>
          <a:ln>
            <a:noFill/>
          </a:ln>
        </p:spPr>
        <p:txBody>
          <a:bodyPr anchorCtr="0" anchor="ctr" bIns="102275" lIns="102275" spcFirstLastPara="1" rIns="102275" wrap="square" tIns="102275">
            <a:noAutofit/>
          </a:bodyPr>
          <a:lstStyle/>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Understand emotional burden of caring for PLWD</a:t>
            </a:r>
            <a:endParaRPr sz="1200">
              <a:solidFill>
                <a:srgbClr val="134F5C"/>
              </a:solidFill>
              <a:latin typeface="Montserrat"/>
              <a:ea typeface="Montserrat"/>
              <a:cs typeface="Montserrat"/>
              <a:sym typeface="Montserrat"/>
            </a:endParaRPr>
          </a:p>
          <a:p>
            <a:pPr indent="-304800" lvl="0" marL="457200" rtl="0" algn="l">
              <a:spcBef>
                <a:spcPts val="0"/>
              </a:spcBef>
              <a:spcAft>
                <a:spcPts val="0"/>
              </a:spcAft>
              <a:buClr>
                <a:srgbClr val="134F5C"/>
              </a:buClr>
              <a:buSzPts val="1200"/>
              <a:buFont typeface="Montserrat"/>
              <a:buChar char="●"/>
            </a:pPr>
            <a:r>
              <a:rPr lang="en-GB" sz="1200">
                <a:solidFill>
                  <a:srgbClr val="134F5C"/>
                </a:solidFill>
                <a:latin typeface="Montserrat"/>
                <a:ea typeface="Montserrat"/>
                <a:cs typeface="Montserrat"/>
                <a:sym typeface="Montserrat"/>
              </a:rPr>
              <a:t>Help in sustaining biographical memory of PLWD</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chemeClr val="dk1"/>
              </a:buClr>
              <a:buSzPts val="900"/>
              <a:buFont typeface="Arial"/>
              <a:buNone/>
            </a:pPr>
            <a:r>
              <a:t/>
            </a:r>
            <a:endParaRPr sz="1200">
              <a:solidFill>
                <a:srgbClr val="134F5C"/>
              </a:solidFill>
              <a:latin typeface="Montserrat"/>
              <a:ea typeface="Montserrat"/>
              <a:cs typeface="Montserrat"/>
              <a:sym typeface="Montserrat"/>
            </a:endParaRPr>
          </a:p>
          <a:p>
            <a:pPr indent="0" lvl="0" marL="0" rtl="0" algn="ctr">
              <a:spcBef>
                <a:spcPts val="0"/>
              </a:spcBef>
              <a:spcAft>
                <a:spcPts val="0"/>
              </a:spcAft>
              <a:buClr>
                <a:schemeClr val="dk1"/>
              </a:buClr>
              <a:buSzPts val="900"/>
              <a:buFont typeface="Arial"/>
              <a:buNone/>
            </a:pPr>
            <a:r>
              <a:rPr b="1" lang="en-GB" sz="1200">
                <a:solidFill>
                  <a:srgbClr val="134F5C"/>
                </a:solidFill>
                <a:latin typeface="Montserrat"/>
                <a:ea typeface="Montserrat"/>
                <a:cs typeface="Montserrat"/>
                <a:sym typeface="Montserrat"/>
              </a:rPr>
              <a:t>(SELF-ACTUALIZATION)</a:t>
            </a:r>
            <a:endParaRPr b="1" sz="1200">
              <a:solidFill>
                <a:srgbClr val="45818E"/>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t/>
            </a:r>
            <a:endParaRPr sz="1200">
              <a:solidFill>
                <a:srgbClr val="134F5C"/>
              </a:solidFill>
              <a:latin typeface="Montserrat"/>
              <a:ea typeface="Montserrat"/>
              <a:cs typeface="Montserrat"/>
              <a:sym typeface="Montserrat"/>
            </a:endParaRPr>
          </a:p>
        </p:txBody>
      </p:sp>
      <p:sp>
        <p:nvSpPr>
          <p:cNvPr id="623" name="Google Shape;623;p28"/>
          <p:cNvSpPr/>
          <p:nvPr/>
        </p:nvSpPr>
        <p:spPr>
          <a:xfrm flipH="1">
            <a:off x="5460100" y="1285450"/>
            <a:ext cx="3450000" cy="997200"/>
          </a:xfrm>
          <a:prstGeom prst="roundRect">
            <a:avLst>
              <a:gd fmla="val 16667" name="adj"/>
            </a:avLst>
          </a:prstGeom>
          <a:solidFill>
            <a:srgbClr val="0C343D"/>
          </a:solidFill>
          <a:ln>
            <a:noFill/>
          </a:ln>
        </p:spPr>
        <p:txBody>
          <a:bodyPr anchorCtr="0" anchor="ctr" bIns="71650" lIns="71650" spcFirstLastPara="1" rIns="71650" wrap="square" tIns="71650">
            <a:noAutofit/>
          </a:bodyPr>
          <a:lstStyle/>
          <a:p>
            <a:pPr indent="-305354" lvl="0" marL="457200" rtl="0" algn="l">
              <a:spcBef>
                <a:spcPts val="0"/>
              </a:spcBef>
              <a:spcAft>
                <a:spcPts val="0"/>
              </a:spcAft>
              <a:buClr>
                <a:srgbClr val="FFFFFF"/>
              </a:buClr>
              <a:buSzPts val="1209"/>
              <a:buFont typeface="Montserrat"/>
              <a:buChar char="●"/>
            </a:pPr>
            <a:r>
              <a:rPr lang="en-GB" sz="1209">
                <a:solidFill>
                  <a:srgbClr val="FFFFFF"/>
                </a:solidFill>
                <a:latin typeface="Montserrat"/>
                <a:ea typeface="Montserrat"/>
                <a:cs typeface="Montserrat"/>
                <a:sym typeface="Montserrat"/>
              </a:rPr>
              <a:t>Adequate sleep &amp; rest</a:t>
            </a:r>
            <a:endParaRPr sz="1209">
              <a:solidFill>
                <a:srgbClr val="FFFFFF"/>
              </a:solidFill>
              <a:latin typeface="Montserrat"/>
              <a:ea typeface="Montserrat"/>
              <a:cs typeface="Montserrat"/>
              <a:sym typeface="Montserrat"/>
            </a:endParaRPr>
          </a:p>
          <a:p>
            <a:pPr indent="-305354" lvl="0" marL="457200" rtl="0" algn="l">
              <a:spcBef>
                <a:spcPts val="0"/>
              </a:spcBef>
              <a:spcAft>
                <a:spcPts val="0"/>
              </a:spcAft>
              <a:buClr>
                <a:srgbClr val="FFFFFF"/>
              </a:buClr>
              <a:buSzPts val="1209"/>
              <a:buFont typeface="Montserrat"/>
              <a:buChar char="●"/>
            </a:pPr>
            <a:r>
              <a:rPr lang="en-GB" sz="1209">
                <a:solidFill>
                  <a:srgbClr val="FFFFFF"/>
                </a:solidFill>
                <a:latin typeface="Montserrat"/>
                <a:ea typeface="Montserrat"/>
                <a:cs typeface="Montserrat"/>
                <a:sym typeface="Montserrat"/>
              </a:rPr>
              <a:t>Physical recovery from caregiving-related fatigue</a:t>
            </a:r>
            <a:endParaRPr sz="1209">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sz="1209">
              <a:solidFill>
                <a:srgbClr val="FFFFFF"/>
              </a:solidFill>
              <a:latin typeface="Montserrat"/>
              <a:ea typeface="Montserrat"/>
              <a:cs typeface="Montserrat"/>
              <a:sym typeface="Montserrat"/>
            </a:endParaRPr>
          </a:p>
          <a:p>
            <a:pPr indent="0" lvl="0" marL="0" rtl="0" algn="ctr">
              <a:spcBef>
                <a:spcPts val="0"/>
              </a:spcBef>
              <a:spcAft>
                <a:spcPts val="0"/>
              </a:spcAft>
              <a:buNone/>
            </a:pPr>
            <a:r>
              <a:rPr b="1" lang="en-GB" sz="1209">
                <a:solidFill>
                  <a:srgbClr val="FFFFFF"/>
                </a:solidFill>
                <a:latin typeface="Montserrat"/>
                <a:ea typeface="Montserrat"/>
                <a:cs typeface="Montserrat"/>
                <a:sym typeface="Montserrat"/>
              </a:rPr>
              <a:t>(PHYSIOLOGICAL NEEDS)</a:t>
            </a:r>
            <a:endParaRPr b="1" sz="1209">
              <a:solidFill>
                <a:srgbClr val="FFFFFF"/>
              </a:solidFill>
              <a:latin typeface="Montserrat"/>
              <a:ea typeface="Montserrat"/>
              <a:cs typeface="Montserrat"/>
              <a:sym typeface="Montserrat"/>
            </a:endParaRPr>
          </a:p>
        </p:txBody>
      </p:sp>
      <p:cxnSp>
        <p:nvCxnSpPr>
          <p:cNvPr id="624" name="Google Shape;624;p28"/>
          <p:cNvCxnSpPr>
            <a:stCxn id="623" idx="3"/>
            <a:endCxn id="598" idx="1"/>
          </p:cNvCxnSpPr>
          <p:nvPr/>
        </p:nvCxnSpPr>
        <p:spPr>
          <a:xfrm flipH="1">
            <a:off x="5114500" y="1784050"/>
            <a:ext cx="345600" cy="670800"/>
          </a:xfrm>
          <a:prstGeom prst="bentConnector2">
            <a:avLst/>
          </a:prstGeom>
          <a:noFill/>
          <a:ln cap="flat" cmpd="sng" w="16075">
            <a:solidFill>
              <a:srgbClr val="0C343D"/>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cxnSp>
        <p:nvCxnSpPr>
          <p:cNvPr id="629" name="Google Shape;629;p29"/>
          <p:cNvCxnSpPr>
            <a:stCxn id="630" idx="6"/>
            <a:endCxn id="631" idx="2"/>
          </p:cNvCxnSpPr>
          <p:nvPr/>
        </p:nvCxnSpPr>
        <p:spPr>
          <a:xfrm>
            <a:off x="2354975" y="1556888"/>
            <a:ext cx="1020600" cy="0"/>
          </a:xfrm>
          <a:prstGeom prst="straightConnector1">
            <a:avLst/>
          </a:prstGeom>
          <a:noFill/>
          <a:ln cap="flat" cmpd="sng" w="19050">
            <a:solidFill>
              <a:srgbClr val="000000"/>
            </a:solidFill>
            <a:prstDash val="solid"/>
            <a:round/>
            <a:headEnd len="med" w="med" type="none"/>
            <a:tailEnd len="med" w="med" type="none"/>
          </a:ln>
        </p:spPr>
      </p:cxnSp>
      <p:cxnSp>
        <p:nvCxnSpPr>
          <p:cNvPr id="632" name="Google Shape;632;p29"/>
          <p:cNvCxnSpPr>
            <a:stCxn id="630" idx="2"/>
          </p:cNvCxnSpPr>
          <p:nvPr/>
        </p:nvCxnSpPr>
        <p:spPr>
          <a:xfrm rot="10800000">
            <a:off x="-134125" y="1556888"/>
            <a:ext cx="1803300" cy="0"/>
          </a:xfrm>
          <a:prstGeom prst="straightConnector1">
            <a:avLst/>
          </a:prstGeom>
          <a:noFill/>
          <a:ln cap="flat" cmpd="sng" w="19050">
            <a:solidFill>
              <a:srgbClr val="000000"/>
            </a:solidFill>
            <a:prstDash val="solid"/>
            <a:round/>
            <a:headEnd len="med" w="med" type="none"/>
            <a:tailEnd len="med" w="med" type="none"/>
          </a:ln>
        </p:spPr>
      </p:cxnSp>
      <p:cxnSp>
        <p:nvCxnSpPr>
          <p:cNvPr id="633" name="Google Shape;633;p29"/>
          <p:cNvCxnSpPr>
            <a:stCxn id="631" idx="6"/>
            <a:endCxn id="634" idx="2"/>
          </p:cNvCxnSpPr>
          <p:nvPr/>
        </p:nvCxnSpPr>
        <p:spPr>
          <a:xfrm>
            <a:off x="4061513" y="1556888"/>
            <a:ext cx="1020900" cy="0"/>
          </a:xfrm>
          <a:prstGeom prst="straightConnector1">
            <a:avLst/>
          </a:prstGeom>
          <a:noFill/>
          <a:ln cap="flat" cmpd="sng" w="19050">
            <a:solidFill>
              <a:srgbClr val="000000"/>
            </a:solidFill>
            <a:prstDash val="solid"/>
            <a:round/>
            <a:headEnd len="med" w="med" type="none"/>
            <a:tailEnd len="med" w="med" type="none"/>
          </a:ln>
        </p:spPr>
      </p:cxnSp>
      <p:cxnSp>
        <p:nvCxnSpPr>
          <p:cNvPr id="635" name="Google Shape;635;p29"/>
          <p:cNvCxnSpPr>
            <a:stCxn id="634" idx="6"/>
            <a:endCxn id="636" idx="2"/>
          </p:cNvCxnSpPr>
          <p:nvPr/>
        </p:nvCxnSpPr>
        <p:spPr>
          <a:xfrm>
            <a:off x="5768200" y="1556888"/>
            <a:ext cx="1020900" cy="0"/>
          </a:xfrm>
          <a:prstGeom prst="straightConnector1">
            <a:avLst/>
          </a:prstGeom>
          <a:noFill/>
          <a:ln cap="flat" cmpd="sng" w="19050">
            <a:solidFill>
              <a:srgbClr val="000000"/>
            </a:solidFill>
            <a:prstDash val="solid"/>
            <a:round/>
            <a:headEnd len="med" w="med" type="none"/>
            <a:tailEnd len="med" w="med" type="none"/>
          </a:ln>
        </p:spPr>
      </p:cxnSp>
      <p:cxnSp>
        <p:nvCxnSpPr>
          <p:cNvPr id="637" name="Google Shape;637;p29"/>
          <p:cNvCxnSpPr/>
          <p:nvPr/>
        </p:nvCxnSpPr>
        <p:spPr>
          <a:xfrm flipH="1" rot="10800000">
            <a:off x="7474813" y="1556288"/>
            <a:ext cx="1737900" cy="600"/>
          </a:xfrm>
          <a:prstGeom prst="straightConnector1">
            <a:avLst/>
          </a:prstGeom>
          <a:noFill/>
          <a:ln cap="flat" cmpd="sng" w="19050">
            <a:solidFill>
              <a:srgbClr val="000000"/>
            </a:solidFill>
            <a:prstDash val="solid"/>
            <a:round/>
            <a:headEnd len="med" w="med" type="none"/>
            <a:tailEnd len="med" w="med" type="none"/>
          </a:ln>
        </p:spPr>
      </p:cxnSp>
      <p:sp>
        <p:nvSpPr>
          <p:cNvPr id="638" name="Google Shape;638;p29"/>
          <p:cNvSpPr txBox="1"/>
          <p:nvPr/>
        </p:nvSpPr>
        <p:spPr>
          <a:xfrm>
            <a:off x="1199825" y="3349555"/>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Italian Report</a:t>
            </a:r>
            <a:endParaRPr sz="1600">
              <a:solidFill>
                <a:srgbClr val="000000"/>
              </a:solidFill>
              <a:latin typeface="Montserrat SemiBold"/>
              <a:ea typeface="Montserrat SemiBold"/>
              <a:cs typeface="Montserrat SemiBold"/>
              <a:sym typeface="Montserrat SemiBold"/>
            </a:endParaRPr>
          </a:p>
        </p:txBody>
      </p:sp>
      <p:sp>
        <p:nvSpPr>
          <p:cNvPr id="639" name="Google Shape;639;p29"/>
          <p:cNvSpPr txBox="1"/>
          <p:nvPr/>
        </p:nvSpPr>
        <p:spPr>
          <a:xfrm>
            <a:off x="1199825" y="3696505"/>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Multi-level structure of Italian Health System</a:t>
            </a:r>
            <a:endParaRPr sz="1200">
              <a:latin typeface="Montserrat Medium"/>
              <a:ea typeface="Montserrat Medium"/>
              <a:cs typeface="Montserrat Medium"/>
              <a:sym typeface="Montserrat Medium"/>
            </a:endParaRPr>
          </a:p>
        </p:txBody>
      </p:sp>
      <p:sp>
        <p:nvSpPr>
          <p:cNvPr id="640" name="Google Shape;640;p29"/>
          <p:cNvSpPr txBox="1"/>
          <p:nvPr/>
        </p:nvSpPr>
        <p:spPr>
          <a:xfrm>
            <a:off x="2906363"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Framework</a:t>
            </a:r>
            <a:endParaRPr sz="1600">
              <a:solidFill>
                <a:srgbClr val="000000"/>
              </a:solidFill>
              <a:latin typeface="Montserrat SemiBold"/>
              <a:ea typeface="Montserrat SemiBold"/>
              <a:cs typeface="Montserrat SemiBold"/>
              <a:sym typeface="Montserrat SemiBold"/>
            </a:endParaRPr>
          </a:p>
        </p:txBody>
      </p:sp>
      <p:sp>
        <p:nvSpPr>
          <p:cNvPr id="641" name="Google Shape;641;p29"/>
          <p:cNvSpPr txBox="1"/>
          <p:nvPr/>
        </p:nvSpPr>
        <p:spPr>
          <a:xfrm>
            <a:off x="2906363"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Introducing holistic approach to dementia care</a:t>
            </a:r>
            <a:endParaRPr sz="1200">
              <a:solidFill>
                <a:srgbClr val="000000"/>
              </a:solidFill>
              <a:latin typeface="Montserrat Medium"/>
              <a:ea typeface="Montserrat Medium"/>
              <a:cs typeface="Montserrat Medium"/>
              <a:sym typeface="Montserrat Medium"/>
            </a:endParaRPr>
          </a:p>
        </p:txBody>
      </p:sp>
      <p:sp>
        <p:nvSpPr>
          <p:cNvPr id="642" name="Google Shape;642;p29"/>
          <p:cNvSpPr txBox="1"/>
          <p:nvPr/>
        </p:nvSpPr>
        <p:spPr>
          <a:xfrm>
            <a:off x="4613050"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What needs?</a:t>
            </a:r>
            <a:endParaRPr sz="1600">
              <a:solidFill>
                <a:srgbClr val="000000"/>
              </a:solidFill>
              <a:latin typeface="Montserrat SemiBold"/>
              <a:ea typeface="Montserrat SemiBold"/>
              <a:cs typeface="Montserrat SemiBold"/>
              <a:sym typeface="Montserrat SemiBold"/>
            </a:endParaRPr>
          </a:p>
        </p:txBody>
      </p:sp>
      <p:sp>
        <p:nvSpPr>
          <p:cNvPr id="643" name="Google Shape;643;p29"/>
          <p:cNvSpPr txBox="1"/>
          <p:nvPr/>
        </p:nvSpPr>
        <p:spPr>
          <a:xfrm>
            <a:off x="4613050"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Clinical, social, psychological and practical</a:t>
            </a:r>
            <a:endParaRPr sz="1200">
              <a:solidFill>
                <a:srgbClr val="000000"/>
              </a:solidFill>
              <a:latin typeface="Montserrat Medium"/>
              <a:ea typeface="Montserrat Medium"/>
              <a:cs typeface="Montserrat Medium"/>
              <a:sym typeface="Montserrat Medium"/>
            </a:endParaRPr>
          </a:p>
        </p:txBody>
      </p:sp>
      <p:sp>
        <p:nvSpPr>
          <p:cNvPr id="644" name="Google Shape;644;p29"/>
          <p:cNvSpPr txBox="1"/>
          <p:nvPr/>
        </p:nvSpPr>
        <p:spPr>
          <a:xfrm>
            <a:off x="6319663" y="3349573"/>
            <a:ext cx="1624500" cy="4065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GB" sz="1600">
                <a:latin typeface="Montserrat SemiBold"/>
                <a:ea typeface="Montserrat SemiBold"/>
                <a:cs typeface="Montserrat SemiBold"/>
                <a:sym typeface="Montserrat SemiBold"/>
              </a:rPr>
              <a:t>Conclusions</a:t>
            </a:r>
            <a:endParaRPr sz="1600">
              <a:solidFill>
                <a:srgbClr val="000000"/>
              </a:solidFill>
              <a:latin typeface="Montserrat SemiBold"/>
              <a:ea typeface="Montserrat SemiBold"/>
              <a:cs typeface="Montserrat SemiBold"/>
              <a:sym typeface="Montserrat SemiBold"/>
            </a:endParaRPr>
          </a:p>
        </p:txBody>
      </p:sp>
      <p:sp>
        <p:nvSpPr>
          <p:cNvPr id="645" name="Google Shape;645;p29"/>
          <p:cNvSpPr txBox="1"/>
          <p:nvPr/>
        </p:nvSpPr>
        <p:spPr>
          <a:xfrm>
            <a:off x="6319663" y="3690738"/>
            <a:ext cx="16245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200">
                <a:latin typeface="Montserrat Medium"/>
                <a:ea typeface="Montserrat Medium"/>
                <a:cs typeface="Montserrat Medium"/>
                <a:sym typeface="Montserrat Medium"/>
              </a:rPr>
              <a:t>Challenges for  dementia care i</a:t>
            </a:r>
            <a:r>
              <a:rPr lang="en-GB" sz="1200">
                <a:solidFill>
                  <a:schemeClr val="dk1"/>
                </a:solidFill>
                <a:latin typeface="Montserrat Medium"/>
                <a:ea typeface="Montserrat Medium"/>
                <a:cs typeface="Montserrat Medium"/>
                <a:sym typeface="Montserrat Medium"/>
              </a:rPr>
              <a:t>nnovation</a:t>
            </a:r>
            <a:endParaRPr sz="1200">
              <a:solidFill>
                <a:srgbClr val="000000"/>
              </a:solidFill>
              <a:latin typeface="Montserrat Medium"/>
              <a:ea typeface="Montserrat Medium"/>
              <a:cs typeface="Montserrat Medium"/>
              <a:sym typeface="Montserrat Medium"/>
            </a:endParaRPr>
          </a:p>
        </p:txBody>
      </p:sp>
      <p:grpSp>
        <p:nvGrpSpPr>
          <p:cNvPr id="646" name="Google Shape;646;p29"/>
          <p:cNvGrpSpPr/>
          <p:nvPr/>
        </p:nvGrpSpPr>
        <p:grpSpPr>
          <a:xfrm>
            <a:off x="3450620" y="2658385"/>
            <a:ext cx="499686" cy="499685"/>
            <a:chOff x="6341822" y="3181974"/>
            <a:chExt cx="494054" cy="494053"/>
          </a:xfrm>
        </p:grpSpPr>
        <p:sp>
          <p:nvSpPr>
            <p:cNvPr id="647" name="Google Shape;647;p29"/>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8" name="Google Shape;648;p29"/>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9" name="Google Shape;649;p29"/>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0" name="Google Shape;650;p29"/>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1" name="Google Shape;651;p29"/>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2" name="Google Shape;652;p29"/>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3" name="Google Shape;653;p29"/>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630" name="Google Shape;630;p29"/>
          <p:cNvSpPr/>
          <p:nvPr/>
        </p:nvSpPr>
        <p:spPr>
          <a:xfrm>
            <a:off x="1669175" y="1213988"/>
            <a:ext cx="685800" cy="685800"/>
          </a:xfrm>
          <a:prstGeom prst="ellipse">
            <a:avLst/>
          </a:prstGeom>
          <a:solidFill>
            <a:srgbClr val="FFFFFF"/>
          </a:solidFill>
          <a:ln cap="flat" cmpd="sng" w="19050">
            <a:solidFill>
              <a:srgbClr val="E3ECEE"/>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01</a:t>
            </a:r>
            <a:endParaRPr sz="1600">
              <a:solidFill>
                <a:srgbClr val="000000"/>
              </a:solidFill>
              <a:latin typeface="Montserrat SemiBold"/>
              <a:ea typeface="Montserrat SemiBold"/>
              <a:cs typeface="Montserrat SemiBold"/>
              <a:sym typeface="Montserrat SemiBold"/>
            </a:endParaRPr>
          </a:p>
        </p:txBody>
      </p:sp>
      <p:sp>
        <p:nvSpPr>
          <p:cNvPr id="631" name="Google Shape;631;p29"/>
          <p:cNvSpPr/>
          <p:nvPr/>
        </p:nvSpPr>
        <p:spPr>
          <a:xfrm>
            <a:off x="3375713" y="1213988"/>
            <a:ext cx="685800" cy="685800"/>
          </a:xfrm>
          <a:prstGeom prst="ellipse">
            <a:avLst/>
          </a:prstGeom>
          <a:solidFill>
            <a:srgbClr val="FFFFFF"/>
          </a:solidFill>
          <a:ln cap="flat" cmpd="sng" w="19050">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02</a:t>
            </a:r>
            <a:endParaRPr sz="1600">
              <a:solidFill>
                <a:srgbClr val="000000"/>
              </a:solidFill>
              <a:latin typeface="Montserrat SemiBold"/>
              <a:ea typeface="Montserrat SemiBold"/>
              <a:cs typeface="Montserrat SemiBold"/>
              <a:sym typeface="Montserrat SemiBold"/>
            </a:endParaRPr>
          </a:p>
        </p:txBody>
      </p:sp>
      <p:sp>
        <p:nvSpPr>
          <p:cNvPr id="634" name="Google Shape;634;p29"/>
          <p:cNvSpPr/>
          <p:nvPr/>
        </p:nvSpPr>
        <p:spPr>
          <a:xfrm>
            <a:off x="5082400" y="1213988"/>
            <a:ext cx="685800" cy="685800"/>
          </a:xfrm>
          <a:prstGeom prst="ellipse">
            <a:avLst/>
          </a:prstGeom>
          <a:solidFill>
            <a:srgbClr val="FFFFFF"/>
          </a:solidFill>
          <a:ln cap="flat" cmpd="sng" w="19050">
            <a:solidFill>
              <a:srgbClr val="76A5B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03</a:t>
            </a:r>
            <a:endParaRPr sz="1600">
              <a:solidFill>
                <a:srgbClr val="000000"/>
              </a:solidFill>
              <a:latin typeface="Montserrat SemiBold"/>
              <a:ea typeface="Montserrat SemiBold"/>
              <a:cs typeface="Montserrat SemiBold"/>
              <a:sym typeface="Montserrat SemiBold"/>
            </a:endParaRPr>
          </a:p>
        </p:txBody>
      </p:sp>
      <p:sp>
        <p:nvSpPr>
          <p:cNvPr id="636" name="Google Shape;636;p29"/>
          <p:cNvSpPr/>
          <p:nvPr/>
        </p:nvSpPr>
        <p:spPr>
          <a:xfrm>
            <a:off x="6789013" y="1213988"/>
            <a:ext cx="685800" cy="685800"/>
          </a:xfrm>
          <a:prstGeom prst="ellipse">
            <a:avLst/>
          </a:prstGeom>
          <a:solidFill>
            <a:srgbClr val="FFFFFF"/>
          </a:solidFill>
          <a:ln cap="flat" cmpd="sng" w="19050">
            <a:solidFill>
              <a:schemeClr val="accent5"/>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000000"/>
                </a:solidFill>
                <a:latin typeface="Montserrat SemiBold"/>
                <a:ea typeface="Montserrat SemiBold"/>
                <a:cs typeface="Montserrat SemiBold"/>
                <a:sym typeface="Montserrat SemiBold"/>
              </a:rPr>
              <a:t>04</a:t>
            </a:r>
            <a:endParaRPr sz="1600">
              <a:solidFill>
                <a:srgbClr val="000000"/>
              </a:solidFill>
              <a:latin typeface="Montserrat SemiBold"/>
              <a:ea typeface="Montserrat SemiBold"/>
              <a:cs typeface="Montserrat SemiBold"/>
              <a:sym typeface="Montserrat SemiBold"/>
            </a:endParaRPr>
          </a:p>
        </p:txBody>
      </p:sp>
      <p:sp>
        <p:nvSpPr>
          <p:cNvPr id="654" name="Google Shape;654;p29"/>
          <p:cNvSpPr/>
          <p:nvPr/>
        </p:nvSpPr>
        <p:spPr>
          <a:xfrm>
            <a:off x="1016225" y="2092663"/>
            <a:ext cx="1991700" cy="1991700"/>
          </a:xfrm>
          <a:prstGeom prst="blockArc">
            <a:avLst>
              <a:gd fmla="val 10800000" name="adj1"/>
              <a:gd fmla="val 21589946" name="adj2"/>
              <a:gd fmla="val 14321" name="adj3"/>
            </a:avLst>
          </a:prstGeom>
          <a:solidFill>
            <a:srgbClr val="E3EC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655" name="Google Shape;655;p29"/>
          <p:cNvSpPr/>
          <p:nvPr/>
        </p:nvSpPr>
        <p:spPr>
          <a:xfrm>
            <a:off x="2722763" y="2092663"/>
            <a:ext cx="1991700" cy="1991700"/>
          </a:xfrm>
          <a:prstGeom prst="blockArc">
            <a:avLst>
              <a:gd fmla="val 10800000" name="adj1"/>
              <a:gd fmla="val 21589946" name="adj2"/>
              <a:gd fmla="val 14321" name="adj3"/>
            </a:avLst>
          </a:prstGeom>
          <a:solidFill>
            <a:srgbClr val="A2C4C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656" name="Google Shape;656;p29"/>
          <p:cNvSpPr/>
          <p:nvPr/>
        </p:nvSpPr>
        <p:spPr>
          <a:xfrm>
            <a:off x="4429450" y="2092663"/>
            <a:ext cx="1991700" cy="1991700"/>
          </a:xfrm>
          <a:prstGeom prst="blockArc">
            <a:avLst>
              <a:gd fmla="val 10800000" name="adj1"/>
              <a:gd fmla="val 21589946" name="adj2"/>
              <a:gd fmla="val 14321" name="adj3"/>
            </a:avLst>
          </a:prstGeom>
          <a:solidFill>
            <a:srgbClr val="76A5B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657" name="Google Shape;657;p29"/>
          <p:cNvSpPr/>
          <p:nvPr/>
        </p:nvSpPr>
        <p:spPr>
          <a:xfrm>
            <a:off x="6136063" y="2092663"/>
            <a:ext cx="1991700" cy="1991700"/>
          </a:xfrm>
          <a:prstGeom prst="blockArc">
            <a:avLst>
              <a:gd fmla="val 10800000" name="adj1"/>
              <a:gd fmla="val 21589946" name="adj2"/>
              <a:gd fmla="val 14321" name="adj3"/>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cxnSp>
        <p:nvCxnSpPr>
          <p:cNvPr id="658" name="Google Shape;658;p29"/>
          <p:cNvCxnSpPr>
            <a:stCxn id="630" idx="4"/>
          </p:cNvCxnSpPr>
          <p:nvPr/>
        </p:nvCxnSpPr>
        <p:spPr>
          <a:xfrm>
            <a:off x="2012075" y="1899788"/>
            <a:ext cx="0" cy="207000"/>
          </a:xfrm>
          <a:prstGeom prst="straightConnector1">
            <a:avLst/>
          </a:prstGeom>
          <a:noFill/>
          <a:ln cap="flat" cmpd="sng" w="19050">
            <a:solidFill>
              <a:srgbClr val="E3ECEE"/>
            </a:solidFill>
            <a:prstDash val="solid"/>
            <a:round/>
            <a:headEnd len="med" w="med" type="none"/>
            <a:tailEnd len="med" w="med" type="none"/>
          </a:ln>
        </p:spPr>
      </p:cxnSp>
      <p:cxnSp>
        <p:nvCxnSpPr>
          <p:cNvPr id="659" name="Google Shape;659;p29"/>
          <p:cNvCxnSpPr>
            <a:stCxn id="631" idx="4"/>
          </p:cNvCxnSpPr>
          <p:nvPr/>
        </p:nvCxnSpPr>
        <p:spPr>
          <a:xfrm>
            <a:off x="3718613" y="1899788"/>
            <a:ext cx="0" cy="225900"/>
          </a:xfrm>
          <a:prstGeom prst="straightConnector1">
            <a:avLst/>
          </a:prstGeom>
          <a:noFill/>
          <a:ln cap="flat" cmpd="sng" w="19050">
            <a:solidFill>
              <a:srgbClr val="A2C4C9"/>
            </a:solidFill>
            <a:prstDash val="solid"/>
            <a:round/>
            <a:headEnd len="med" w="med" type="none"/>
            <a:tailEnd len="med" w="med" type="none"/>
          </a:ln>
        </p:spPr>
      </p:cxnSp>
      <p:cxnSp>
        <p:nvCxnSpPr>
          <p:cNvPr id="660" name="Google Shape;660;p29"/>
          <p:cNvCxnSpPr>
            <a:stCxn id="634" idx="4"/>
          </p:cNvCxnSpPr>
          <p:nvPr/>
        </p:nvCxnSpPr>
        <p:spPr>
          <a:xfrm>
            <a:off x="5425300" y="1899788"/>
            <a:ext cx="0" cy="220200"/>
          </a:xfrm>
          <a:prstGeom prst="straightConnector1">
            <a:avLst/>
          </a:prstGeom>
          <a:noFill/>
          <a:ln cap="flat" cmpd="sng" w="19050">
            <a:solidFill>
              <a:srgbClr val="76A5B1"/>
            </a:solidFill>
            <a:prstDash val="solid"/>
            <a:round/>
            <a:headEnd len="med" w="med" type="none"/>
            <a:tailEnd len="med" w="med" type="none"/>
          </a:ln>
        </p:spPr>
      </p:cxnSp>
      <p:cxnSp>
        <p:nvCxnSpPr>
          <p:cNvPr id="661" name="Google Shape;661;p29"/>
          <p:cNvCxnSpPr>
            <a:stCxn id="636" idx="4"/>
          </p:cNvCxnSpPr>
          <p:nvPr/>
        </p:nvCxnSpPr>
        <p:spPr>
          <a:xfrm>
            <a:off x="7131913" y="1899788"/>
            <a:ext cx="0" cy="237600"/>
          </a:xfrm>
          <a:prstGeom prst="straightConnector1">
            <a:avLst/>
          </a:prstGeom>
          <a:noFill/>
          <a:ln cap="flat" cmpd="sng" w="19050">
            <a:solidFill>
              <a:schemeClr val="accent5"/>
            </a:solidFill>
            <a:prstDash val="solid"/>
            <a:round/>
            <a:headEnd len="med" w="med" type="none"/>
            <a:tailEnd len="med" w="med" type="none"/>
          </a:ln>
        </p:spPr>
      </p:cxnSp>
      <p:grpSp>
        <p:nvGrpSpPr>
          <p:cNvPr id="662" name="Google Shape;662;p29"/>
          <p:cNvGrpSpPr/>
          <p:nvPr/>
        </p:nvGrpSpPr>
        <p:grpSpPr>
          <a:xfrm>
            <a:off x="1816909" y="2638669"/>
            <a:ext cx="390332" cy="525970"/>
            <a:chOff x="3466102" y="2293831"/>
            <a:chExt cx="366681" cy="494054"/>
          </a:xfrm>
        </p:grpSpPr>
        <p:sp>
          <p:nvSpPr>
            <p:cNvPr id="663" name="Google Shape;663;p29"/>
            <p:cNvSpPr/>
            <p:nvPr/>
          </p:nvSpPr>
          <p:spPr>
            <a:xfrm>
              <a:off x="3466102" y="2293831"/>
              <a:ext cx="300232" cy="390004"/>
            </a:xfrm>
            <a:custGeom>
              <a:rect b="b" l="l" r="r" t="t"/>
              <a:pathLst>
                <a:path extrusionOk="0" h="390004" w="300232">
                  <a:moveTo>
                    <a:pt x="45296" y="282992"/>
                  </a:moveTo>
                  <a:cubicBezTo>
                    <a:pt x="-2029" y="215045"/>
                    <a:pt x="5854" y="123104"/>
                    <a:pt x="64037" y="64378"/>
                  </a:cubicBezTo>
                  <a:cubicBezTo>
                    <a:pt x="124849" y="2998"/>
                    <a:pt x="221333" y="-2538"/>
                    <a:pt x="288461" y="51492"/>
                  </a:cubicBezTo>
                  <a:cubicBezTo>
                    <a:pt x="291574" y="53998"/>
                    <a:pt x="296129" y="53504"/>
                    <a:pt x="298634" y="50391"/>
                  </a:cubicBezTo>
                  <a:cubicBezTo>
                    <a:pt x="301139" y="47276"/>
                    <a:pt x="300647" y="42722"/>
                    <a:pt x="297534" y="40216"/>
                  </a:cubicBezTo>
                  <a:cubicBezTo>
                    <a:pt x="262540" y="12051"/>
                    <a:pt x="218533" y="-2132"/>
                    <a:pt x="173638" y="260"/>
                  </a:cubicBezTo>
                  <a:cubicBezTo>
                    <a:pt x="128394" y="2678"/>
                    <a:pt x="85819" y="21831"/>
                    <a:pt x="53759" y="54190"/>
                  </a:cubicBezTo>
                  <a:cubicBezTo>
                    <a:pt x="-9343" y="117880"/>
                    <a:pt x="-17897" y="217585"/>
                    <a:pt x="33421" y="291265"/>
                  </a:cubicBezTo>
                  <a:lnTo>
                    <a:pt x="100032" y="386903"/>
                  </a:lnTo>
                  <a:cubicBezTo>
                    <a:pt x="101439" y="388923"/>
                    <a:pt x="103688" y="390005"/>
                    <a:pt x="105976" y="390005"/>
                  </a:cubicBezTo>
                  <a:cubicBezTo>
                    <a:pt x="107403" y="390005"/>
                    <a:pt x="108846" y="389582"/>
                    <a:pt x="110105" y="388705"/>
                  </a:cubicBezTo>
                  <a:cubicBezTo>
                    <a:pt x="113384" y="386420"/>
                    <a:pt x="114190" y="381909"/>
                    <a:pt x="111906" y="378630"/>
                  </a:cubicBezTo>
                  <a:lnTo>
                    <a:pt x="45296" y="282992"/>
                  </a:ln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664" name="Google Shape;664;p29"/>
            <p:cNvSpPr/>
            <p:nvPr/>
          </p:nvSpPr>
          <p:spPr>
            <a:xfrm>
              <a:off x="3523647" y="2462433"/>
              <a:ext cx="133080" cy="134369"/>
            </a:xfrm>
            <a:custGeom>
              <a:rect b="b" l="l" r="r" t="t"/>
              <a:pathLst>
                <a:path extrusionOk="0" h="134369" w="133080">
                  <a:moveTo>
                    <a:pt x="14470" y="7237"/>
                  </a:moveTo>
                  <a:cubicBezTo>
                    <a:pt x="14470" y="3239"/>
                    <a:pt x="11232" y="0"/>
                    <a:pt x="7235" y="0"/>
                  </a:cubicBezTo>
                  <a:cubicBezTo>
                    <a:pt x="3239" y="0"/>
                    <a:pt x="0" y="3239"/>
                    <a:pt x="0" y="7237"/>
                  </a:cubicBezTo>
                  <a:cubicBezTo>
                    <a:pt x="0" y="77338"/>
                    <a:pt x="56454" y="134369"/>
                    <a:pt x="125845" y="134369"/>
                  </a:cubicBezTo>
                  <a:cubicBezTo>
                    <a:pt x="129841" y="134369"/>
                    <a:pt x="133080" y="131130"/>
                    <a:pt x="133080" y="127132"/>
                  </a:cubicBezTo>
                  <a:cubicBezTo>
                    <a:pt x="133080" y="123134"/>
                    <a:pt x="129842" y="119895"/>
                    <a:pt x="125845" y="119895"/>
                  </a:cubicBezTo>
                  <a:cubicBezTo>
                    <a:pt x="64433" y="119895"/>
                    <a:pt x="14470" y="69357"/>
                    <a:pt x="14470" y="7237"/>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665" name="Google Shape;665;p29"/>
            <p:cNvSpPr/>
            <p:nvPr/>
          </p:nvSpPr>
          <p:spPr>
            <a:xfrm>
              <a:off x="3579739" y="2354585"/>
              <a:ext cx="253044" cy="433300"/>
            </a:xfrm>
            <a:custGeom>
              <a:rect b="b" l="l" r="r" t="t"/>
              <a:pathLst>
                <a:path extrusionOk="0" h="433300" w="253044">
                  <a:moveTo>
                    <a:pt x="252774" y="114101"/>
                  </a:moveTo>
                  <a:cubicBezTo>
                    <a:pt x="250546" y="73026"/>
                    <a:pt x="234569" y="33390"/>
                    <a:pt x="207783" y="2495"/>
                  </a:cubicBezTo>
                  <a:cubicBezTo>
                    <a:pt x="205164" y="-525"/>
                    <a:pt x="200594" y="-848"/>
                    <a:pt x="197575" y="1769"/>
                  </a:cubicBezTo>
                  <a:cubicBezTo>
                    <a:pt x="194557" y="4388"/>
                    <a:pt x="194232" y="8958"/>
                    <a:pt x="196850" y="11978"/>
                  </a:cubicBezTo>
                  <a:cubicBezTo>
                    <a:pt x="248255" y="71267"/>
                    <a:pt x="252776" y="157727"/>
                    <a:pt x="207846" y="222237"/>
                  </a:cubicBezTo>
                  <a:lnTo>
                    <a:pt x="71614" y="417839"/>
                  </a:lnTo>
                  <a:cubicBezTo>
                    <a:pt x="71015" y="418698"/>
                    <a:pt x="70191" y="418826"/>
                    <a:pt x="69752" y="418826"/>
                  </a:cubicBezTo>
                  <a:cubicBezTo>
                    <a:pt x="69314" y="418826"/>
                    <a:pt x="68490" y="418699"/>
                    <a:pt x="67892" y="417839"/>
                  </a:cubicBezTo>
                  <a:lnTo>
                    <a:pt x="13174" y="339275"/>
                  </a:lnTo>
                  <a:cubicBezTo>
                    <a:pt x="10889" y="335996"/>
                    <a:pt x="6379" y="335190"/>
                    <a:pt x="3101" y="337473"/>
                  </a:cubicBezTo>
                  <a:cubicBezTo>
                    <a:pt x="-178" y="339758"/>
                    <a:pt x="-985" y="344269"/>
                    <a:pt x="1299" y="347548"/>
                  </a:cubicBezTo>
                  <a:lnTo>
                    <a:pt x="56018" y="426112"/>
                  </a:lnTo>
                  <a:cubicBezTo>
                    <a:pt x="59153" y="430614"/>
                    <a:pt x="64287" y="433300"/>
                    <a:pt x="69752" y="433300"/>
                  </a:cubicBezTo>
                  <a:cubicBezTo>
                    <a:pt x="75218" y="433300"/>
                    <a:pt x="80352" y="430614"/>
                    <a:pt x="83488" y="426112"/>
                  </a:cubicBezTo>
                  <a:lnTo>
                    <a:pt x="219721" y="230510"/>
                  </a:lnTo>
                  <a:cubicBezTo>
                    <a:pt x="243273" y="196696"/>
                    <a:pt x="255011" y="155354"/>
                    <a:pt x="252774" y="114101"/>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sp>
          <p:nvSpPr>
            <p:cNvPr id="666" name="Google Shape;666;p29"/>
            <p:cNvSpPr/>
            <p:nvPr/>
          </p:nvSpPr>
          <p:spPr>
            <a:xfrm>
              <a:off x="3551446" y="2331382"/>
              <a:ext cx="234926" cy="237320"/>
            </a:xfrm>
            <a:custGeom>
              <a:rect b="b" l="l" r="r" t="t"/>
              <a:pathLst>
                <a:path extrusionOk="0" h="237320" w="234926">
                  <a:moveTo>
                    <a:pt x="195829" y="145525"/>
                  </a:moveTo>
                  <a:lnTo>
                    <a:pt x="223049" y="145525"/>
                  </a:lnTo>
                  <a:cubicBezTo>
                    <a:pt x="226248" y="145525"/>
                    <a:pt x="229359" y="144201"/>
                    <a:pt x="231586" y="141893"/>
                  </a:cubicBezTo>
                  <a:cubicBezTo>
                    <a:pt x="233820" y="139576"/>
                    <a:pt x="235035" y="136402"/>
                    <a:pt x="234919" y="133184"/>
                  </a:cubicBezTo>
                  <a:cubicBezTo>
                    <a:pt x="233662" y="98199"/>
                    <a:pt x="219457" y="65273"/>
                    <a:pt x="194921" y="40471"/>
                  </a:cubicBezTo>
                  <a:cubicBezTo>
                    <a:pt x="170367" y="15650"/>
                    <a:pt x="137757" y="1281"/>
                    <a:pt x="103103" y="8"/>
                  </a:cubicBezTo>
                  <a:cubicBezTo>
                    <a:pt x="99896" y="-109"/>
                    <a:pt x="96768" y="1097"/>
                    <a:pt x="94466" y="3318"/>
                  </a:cubicBezTo>
                  <a:cubicBezTo>
                    <a:pt x="92142" y="5558"/>
                    <a:pt x="90810" y="8697"/>
                    <a:pt x="90810" y="11930"/>
                  </a:cubicBezTo>
                  <a:lnTo>
                    <a:pt x="90810" y="39527"/>
                  </a:lnTo>
                  <a:cubicBezTo>
                    <a:pt x="40113" y="43280"/>
                    <a:pt x="0" y="86140"/>
                    <a:pt x="0" y="138289"/>
                  </a:cubicBezTo>
                  <a:cubicBezTo>
                    <a:pt x="0" y="192895"/>
                    <a:pt x="43983" y="237321"/>
                    <a:pt x="98046" y="237321"/>
                  </a:cubicBezTo>
                  <a:cubicBezTo>
                    <a:pt x="149698" y="237320"/>
                    <a:pt x="192146" y="196766"/>
                    <a:pt x="195829" y="145525"/>
                  </a:cubicBezTo>
                  <a:close/>
                  <a:moveTo>
                    <a:pt x="105281" y="14604"/>
                  </a:moveTo>
                  <a:cubicBezTo>
                    <a:pt x="166945" y="18254"/>
                    <a:pt x="216767" y="68668"/>
                    <a:pt x="220334" y="131052"/>
                  </a:cubicBezTo>
                  <a:lnTo>
                    <a:pt x="105281" y="131052"/>
                  </a:lnTo>
                  <a:lnTo>
                    <a:pt x="105281" y="14604"/>
                  </a:lnTo>
                  <a:close/>
                  <a:moveTo>
                    <a:pt x="98046" y="222845"/>
                  </a:moveTo>
                  <a:cubicBezTo>
                    <a:pt x="51963" y="222845"/>
                    <a:pt x="14470" y="184912"/>
                    <a:pt x="14470" y="138288"/>
                  </a:cubicBezTo>
                  <a:cubicBezTo>
                    <a:pt x="14470" y="94130"/>
                    <a:pt x="48103" y="57774"/>
                    <a:pt x="90810" y="54051"/>
                  </a:cubicBezTo>
                  <a:lnTo>
                    <a:pt x="90810" y="133604"/>
                  </a:lnTo>
                  <a:cubicBezTo>
                    <a:pt x="90810" y="140177"/>
                    <a:pt x="96134" y="145525"/>
                    <a:pt x="102679" y="145525"/>
                  </a:cubicBezTo>
                  <a:lnTo>
                    <a:pt x="181312" y="145525"/>
                  </a:lnTo>
                  <a:cubicBezTo>
                    <a:pt x="177670" y="188775"/>
                    <a:pt x="141719" y="222845"/>
                    <a:pt x="98046" y="222845"/>
                  </a:cubicBezTo>
                  <a:close/>
                </a:path>
              </a:pathLst>
            </a:custGeom>
            <a:solidFill>
              <a:srgbClr val="000000"/>
            </a:solidFill>
            <a:ln>
              <a:noFill/>
            </a:ln>
          </p:spPr>
          <p:txBody>
            <a:bodyPr anchorCtr="0" anchor="ctr" bIns="48650" lIns="97300" spcFirstLastPara="1" rIns="97300" wrap="square" tIns="48650">
              <a:noAutofit/>
            </a:bodyPr>
            <a:lstStyle/>
            <a:p>
              <a:pPr indent="0" lvl="0" marL="0" marR="0" rtl="0" algn="l">
                <a:spcBef>
                  <a:spcPts val="0"/>
                </a:spcBef>
                <a:spcAft>
                  <a:spcPts val="0"/>
                </a:spcAft>
                <a:buNone/>
              </a:pPr>
              <a:r>
                <a:t/>
              </a:r>
              <a:endParaRPr sz="1987">
                <a:solidFill>
                  <a:srgbClr val="000000"/>
                </a:solidFill>
                <a:latin typeface="Calibri"/>
                <a:ea typeface="Calibri"/>
                <a:cs typeface="Calibri"/>
                <a:sym typeface="Calibri"/>
              </a:endParaRPr>
            </a:p>
          </p:txBody>
        </p:sp>
      </p:grpSp>
      <p:grpSp>
        <p:nvGrpSpPr>
          <p:cNvPr id="667" name="Google Shape;667;p29"/>
          <p:cNvGrpSpPr/>
          <p:nvPr/>
        </p:nvGrpSpPr>
        <p:grpSpPr>
          <a:xfrm>
            <a:off x="5193684" y="2625135"/>
            <a:ext cx="499687" cy="499686"/>
            <a:chOff x="6341821" y="2293832"/>
            <a:chExt cx="494055" cy="494054"/>
          </a:xfrm>
        </p:grpSpPr>
        <p:sp>
          <p:nvSpPr>
            <p:cNvPr id="668" name="Google Shape;668;p29"/>
            <p:cNvSpPr/>
            <p:nvPr/>
          </p:nvSpPr>
          <p:spPr>
            <a:xfrm>
              <a:off x="6598948" y="2707846"/>
              <a:ext cx="15411" cy="14474"/>
            </a:xfrm>
            <a:custGeom>
              <a:rect b="b" l="l" r="r" t="t"/>
              <a:pathLst>
                <a:path extrusionOk="0" h="14474" w="15411">
                  <a:moveTo>
                    <a:pt x="8174" y="14474"/>
                  </a:moveTo>
                  <a:cubicBezTo>
                    <a:pt x="12172"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69" name="Google Shape;669;p29"/>
            <p:cNvSpPr/>
            <p:nvPr/>
          </p:nvSpPr>
          <p:spPr>
            <a:xfrm>
              <a:off x="6575998" y="2707846"/>
              <a:ext cx="15411" cy="14474"/>
            </a:xfrm>
            <a:custGeom>
              <a:rect b="b" l="l" r="r" t="t"/>
              <a:pathLst>
                <a:path extrusionOk="0" h="14474" w="15411">
                  <a:moveTo>
                    <a:pt x="8174" y="14474"/>
                  </a:moveTo>
                  <a:cubicBezTo>
                    <a:pt x="12171" y="14474"/>
                    <a:pt x="15411" y="11235"/>
                    <a:pt x="15411" y="7237"/>
                  </a:cubicBezTo>
                  <a:cubicBezTo>
                    <a:pt x="15411" y="3239"/>
                    <a:pt x="12171" y="0"/>
                    <a:pt x="8174" y="0"/>
                  </a:cubicBezTo>
                  <a:lnTo>
                    <a:pt x="7237" y="0"/>
                  </a:lnTo>
                  <a:cubicBezTo>
                    <a:pt x="3240"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0" name="Google Shape;670;p29"/>
            <p:cNvSpPr/>
            <p:nvPr/>
          </p:nvSpPr>
          <p:spPr>
            <a:xfrm>
              <a:off x="6420272" y="2293832"/>
              <a:ext cx="96437" cy="98776"/>
            </a:xfrm>
            <a:custGeom>
              <a:rect b="b" l="l" r="r" t="t"/>
              <a:pathLst>
                <a:path extrusionOk="0" h="98776" w="96437">
                  <a:moveTo>
                    <a:pt x="48219" y="98776"/>
                  </a:moveTo>
                  <a:cubicBezTo>
                    <a:pt x="74807" y="98776"/>
                    <a:pt x="96438" y="77146"/>
                    <a:pt x="96438" y="50559"/>
                  </a:cubicBezTo>
                  <a:lnTo>
                    <a:pt x="96438" y="48218"/>
                  </a:lnTo>
                  <a:cubicBezTo>
                    <a:pt x="96438" y="21630"/>
                    <a:pt x="74807" y="0"/>
                    <a:pt x="48219" y="0"/>
                  </a:cubicBezTo>
                  <a:cubicBezTo>
                    <a:pt x="21630" y="0"/>
                    <a:pt x="0" y="21630"/>
                    <a:pt x="0" y="48218"/>
                  </a:cubicBezTo>
                  <a:lnTo>
                    <a:pt x="0" y="50559"/>
                  </a:lnTo>
                  <a:cubicBezTo>
                    <a:pt x="0" y="77145"/>
                    <a:pt x="21630" y="98775"/>
                    <a:pt x="48219" y="98776"/>
                  </a:cubicBezTo>
                  <a:close/>
                  <a:moveTo>
                    <a:pt x="14474" y="48218"/>
                  </a:moveTo>
                  <a:cubicBezTo>
                    <a:pt x="14474" y="29611"/>
                    <a:pt x="29612" y="14474"/>
                    <a:pt x="48219" y="14474"/>
                  </a:cubicBezTo>
                  <a:cubicBezTo>
                    <a:pt x="66826" y="14474"/>
                    <a:pt x="81963" y="29611"/>
                    <a:pt x="81963" y="48218"/>
                  </a:cubicBezTo>
                  <a:lnTo>
                    <a:pt x="81963" y="50559"/>
                  </a:lnTo>
                  <a:cubicBezTo>
                    <a:pt x="81963" y="69165"/>
                    <a:pt x="66826" y="84302"/>
                    <a:pt x="48219" y="84302"/>
                  </a:cubicBezTo>
                  <a:cubicBezTo>
                    <a:pt x="29611" y="84302"/>
                    <a:pt x="14474" y="69165"/>
                    <a:pt x="14474" y="50559"/>
                  </a:cubicBezTo>
                  <a:lnTo>
                    <a:pt x="14474" y="48218"/>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1" name="Google Shape;671;p29"/>
            <p:cNvSpPr/>
            <p:nvPr/>
          </p:nvSpPr>
          <p:spPr>
            <a:xfrm>
              <a:off x="6622836" y="2707846"/>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2" name="Google Shape;672;p29"/>
            <p:cNvSpPr/>
            <p:nvPr/>
          </p:nvSpPr>
          <p:spPr>
            <a:xfrm>
              <a:off x="672071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3" name="Google Shape;673;p29"/>
            <p:cNvSpPr/>
            <p:nvPr/>
          </p:nvSpPr>
          <p:spPr>
            <a:xfrm>
              <a:off x="6696833"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39"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4" name="Google Shape;674;p29"/>
            <p:cNvSpPr/>
            <p:nvPr/>
          </p:nvSpPr>
          <p:spPr>
            <a:xfrm>
              <a:off x="6697769"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5" name="Google Shape;675;p29"/>
            <p:cNvSpPr/>
            <p:nvPr/>
          </p:nvSpPr>
          <p:spPr>
            <a:xfrm>
              <a:off x="6672945" y="2593570"/>
              <a:ext cx="15411" cy="14474"/>
            </a:xfrm>
            <a:custGeom>
              <a:rect b="b" l="l" r="r" t="t"/>
              <a:pathLst>
                <a:path extrusionOk="0" h="14474" w="15411">
                  <a:moveTo>
                    <a:pt x="7237" y="14474"/>
                  </a:moveTo>
                  <a:lnTo>
                    <a:pt x="8174" y="14474"/>
                  </a:lnTo>
                  <a:cubicBezTo>
                    <a:pt x="12171" y="14474"/>
                    <a:pt x="15411" y="11235"/>
                    <a:pt x="15411" y="7237"/>
                  </a:cubicBezTo>
                  <a:cubicBezTo>
                    <a:pt x="15411" y="3239"/>
                    <a:pt x="12172"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6" name="Google Shape;676;p29"/>
            <p:cNvSpPr/>
            <p:nvPr/>
          </p:nvSpPr>
          <p:spPr>
            <a:xfrm>
              <a:off x="6341821" y="2406234"/>
              <a:ext cx="494055" cy="381652"/>
            </a:xfrm>
            <a:custGeom>
              <a:rect b="b" l="l" r="r" t="t"/>
              <a:pathLst>
                <a:path extrusionOk="0" h="381652" w="494055">
                  <a:moveTo>
                    <a:pt x="491380" y="74633"/>
                  </a:moveTo>
                  <a:lnTo>
                    <a:pt x="466023" y="43572"/>
                  </a:lnTo>
                  <a:cubicBezTo>
                    <a:pt x="462858" y="39693"/>
                    <a:pt x="458170" y="37468"/>
                    <a:pt x="453161" y="37468"/>
                  </a:cubicBezTo>
                  <a:lnTo>
                    <a:pt x="234391" y="37468"/>
                  </a:lnTo>
                  <a:lnTo>
                    <a:pt x="216090" y="21761"/>
                  </a:lnTo>
                  <a:cubicBezTo>
                    <a:pt x="199742" y="7729"/>
                    <a:pt x="178875" y="1"/>
                    <a:pt x="157334" y="0"/>
                  </a:cubicBezTo>
                  <a:cubicBezTo>
                    <a:pt x="157331" y="0"/>
                    <a:pt x="157329" y="0"/>
                    <a:pt x="157327" y="0"/>
                  </a:cubicBezTo>
                  <a:cubicBezTo>
                    <a:pt x="153957" y="0"/>
                    <a:pt x="150672" y="1034"/>
                    <a:pt x="147828" y="2988"/>
                  </a:cubicBezTo>
                  <a:cubicBezTo>
                    <a:pt x="141965" y="7020"/>
                    <a:pt x="135087" y="9219"/>
                    <a:pt x="127968" y="9350"/>
                  </a:cubicBezTo>
                  <a:cubicBezTo>
                    <a:pt x="127960" y="9350"/>
                    <a:pt x="126706" y="9369"/>
                    <a:pt x="126072" y="9369"/>
                  </a:cubicBezTo>
                  <a:cubicBezTo>
                    <a:pt x="118688" y="9369"/>
                    <a:pt x="111576" y="7163"/>
                    <a:pt x="105505" y="2989"/>
                  </a:cubicBezTo>
                  <a:cubicBezTo>
                    <a:pt x="102661" y="1033"/>
                    <a:pt x="99374" y="1"/>
                    <a:pt x="95999" y="1"/>
                  </a:cubicBezTo>
                  <a:cubicBezTo>
                    <a:pt x="95996" y="1"/>
                    <a:pt x="95993" y="1"/>
                    <a:pt x="95991" y="1"/>
                  </a:cubicBezTo>
                  <a:cubicBezTo>
                    <a:pt x="74452" y="5"/>
                    <a:pt x="53589" y="7733"/>
                    <a:pt x="37243" y="21762"/>
                  </a:cubicBezTo>
                  <a:lnTo>
                    <a:pt x="17962" y="38310"/>
                  </a:lnTo>
                  <a:cubicBezTo>
                    <a:pt x="12799" y="42743"/>
                    <a:pt x="9620" y="48917"/>
                    <a:pt x="9011" y="55693"/>
                  </a:cubicBezTo>
                  <a:lnTo>
                    <a:pt x="105" y="154782"/>
                  </a:lnTo>
                  <a:cubicBezTo>
                    <a:pt x="-1177" y="169044"/>
                    <a:pt x="9384" y="181691"/>
                    <a:pt x="23651" y="182974"/>
                  </a:cubicBezTo>
                  <a:cubicBezTo>
                    <a:pt x="24432" y="183043"/>
                    <a:pt x="25220" y="183078"/>
                    <a:pt x="25994" y="183078"/>
                  </a:cubicBezTo>
                  <a:cubicBezTo>
                    <a:pt x="39516" y="183078"/>
                    <a:pt x="50627" y="172912"/>
                    <a:pt x="51839" y="159430"/>
                  </a:cubicBezTo>
                  <a:lnTo>
                    <a:pt x="59694" y="72042"/>
                  </a:lnTo>
                  <a:cubicBezTo>
                    <a:pt x="59763" y="71273"/>
                    <a:pt x="60123" y="70574"/>
                    <a:pt x="60709" y="70072"/>
                  </a:cubicBezTo>
                  <a:cubicBezTo>
                    <a:pt x="61955" y="69004"/>
                    <a:pt x="63215" y="69335"/>
                    <a:pt x="63856" y="69631"/>
                  </a:cubicBezTo>
                  <a:cubicBezTo>
                    <a:pt x="64497" y="69924"/>
                    <a:pt x="65571" y="70663"/>
                    <a:pt x="65571" y="72305"/>
                  </a:cubicBezTo>
                  <a:lnTo>
                    <a:pt x="65571" y="185207"/>
                  </a:lnTo>
                  <a:cubicBezTo>
                    <a:pt x="65571" y="185240"/>
                    <a:pt x="65571" y="185274"/>
                    <a:pt x="65571" y="185308"/>
                  </a:cubicBezTo>
                  <a:cubicBezTo>
                    <a:pt x="65571" y="185352"/>
                    <a:pt x="65571" y="185396"/>
                    <a:pt x="65571" y="185440"/>
                  </a:cubicBezTo>
                  <a:lnTo>
                    <a:pt x="65571" y="339078"/>
                  </a:lnTo>
                  <a:lnTo>
                    <a:pt x="59127" y="339078"/>
                  </a:lnTo>
                  <a:cubicBezTo>
                    <a:pt x="48044" y="339078"/>
                    <a:pt x="38790" y="347201"/>
                    <a:pt x="37602" y="357974"/>
                  </a:cubicBezTo>
                  <a:cubicBezTo>
                    <a:pt x="36936" y="364016"/>
                    <a:pt x="38866" y="370063"/>
                    <a:pt x="42898" y="374564"/>
                  </a:cubicBezTo>
                  <a:cubicBezTo>
                    <a:pt x="46933" y="379069"/>
                    <a:pt x="52714" y="381653"/>
                    <a:pt x="58758" y="381653"/>
                  </a:cubicBezTo>
                  <a:lnTo>
                    <a:pt x="110277" y="381653"/>
                  </a:lnTo>
                  <a:cubicBezTo>
                    <a:pt x="114273" y="381653"/>
                    <a:pt x="117514" y="378414"/>
                    <a:pt x="117514" y="374416"/>
                  </a:cubicBezTo>
                  <a:lnTo>
                    <a:pt x="117514" y="236255"/>
                  </a:lnTo>
                  <a:cubicBezTo>
                    <a:pt x="117514" y="231208"/>
                    <a:pt x="121621" y="227101"/>
                    <a:pt x="126669" y="227101"/>
                  </a:cubicBezTo>
                  <a:cubicBezTo>
                    <a:pt x="131718" y="227101"/>
                    <a:pt x="135825" y="231208"/>
                    <a:pt x="135825" y="236255"/>
                  </a:cubicBezTo>
                  <a:lnTo>
                    <a:pt x="135825" y="374410"/>
                  </a:lnTo>
                  <a:cubicBezTo>
                    <a:pt x="135825" y="378408"/>
                    <a:pt x="139065" y="381647"/>
                    <a:pt x="143062" y="381647"/>
                  </a:cubicBezTo>
                  <a:lnTo>
                    <a:pt x="194580" y="381647"/>
                  </a:lnTo>
                  <a:cubicBezTo>
                    <a:pt x="200625" y="381647"/>
                    <a:pt x="206406" y="379064"/>
                    <a:pt x="210440" y="374560"/>
                  </a:cubicBezTo>
                  <a:cubicBezTo>
                    <a:pt x="214472" y="370058"/>
                    <a:pt x="216403" y="364011"/>
                    <a:pt x="215736" y="357968"/>
                  </a:cubicBezTo>
                  <a:cubicBezTo>
                    <a:pt x="214547" y="347195"/>
                    <a:pt x="205293" y="339073"/>
                    <a:pt x="194211" y="339073"/>
                  </a:cubicBezTo>
                  <a:lnTo>
                    <a:pt x="187767" y="339073"/>
                  </a:lnTo>
                  <a:lnTo>
                    <a:pt x="187767" y="278614"/>
                  </a:lnTo>
                  <a:lnTo>
                    <a:pt x="325717" y="278614"/>
                  </a:lnTo>
                  <a:cubicBezTo>
                    <a:pt x="326359" y="278614"/>
                    <a:pt x="326961" y="278899"/>
                    <a:pt x="327367" y="279397"/>
                  </a:cubicBezTo>
                  <a:lnTo>
                    <a:pt x="351406" y="308845"/>
                  </a:lnTo>
                  <a:lnTo>
                    <a:pt x="327366" y="338293"/>
                  </a:lnTo>
                  <a:cubicBezTo>
                    <a:pt x="326961" y="338790"/>
                    <a:pt x="326360" y="339075"/>
                    <a:pt x="325717" y="339075"/>
                  </a:cubicBezTo>
                  <a:lnTo>
                    <a:pt x="229862" y="339075"/>
                  </a:lnTo>
                  <a:cubicBezTo>
                    <a:pt x="225865" y="339075"/>
                    <a:pt x="222625" y="342315"/>
                    <a:pt x="222625" y="346313"/>
                  </a:cubicBezTo>
                  <a:cubicBezTo>
                    <a:pt x="222625" y="350310"/>
                    <a:pt x="225865" y="353550"/>
                    <a:pt x="229862" y="353550"/>
                  </a:cubicBezTo>
                  <a:lnTo>
                    <a:pt x="325718" y="353550"/>
                  </a:lnTo>
                  <a:cubicBezTo>
                    <a:pt x="330725" y="353550"/>
                    <a:pt x="335414" y="351325"/>
                    <a:pt x="338580" y="347446"/>
                  </a:cubicBezTo>
                  <a:lnTo>
                    <a:pt x="363936" y="316386"/>
                  </a:lnTo>
                  <a:cubicBezTo>
                    <a:pt x="367503" y="312018"/>
                    <a:pt x="367504" y="305677"/>
                    <a:pt x="363937" y="301307"/>
                  </a:cubicBezTo>
                  <a:lnTo>
                    <a:pt x="338580" y="270245"/>
                  </a:lnTo>
                  <a:cubicBezTo>
                    <a:pt x="335413" y="266368"/>
                    <a:pt x="330725" y="264142"/>
                    <a:pt x="325718" y="264142"/>
                  </a:cubicBezTo>
                  <a:lnTo>
                    <a:pt x="187767" y="264142"/>
                  </a:lnTo>
                  <a:lnTo>
                    <a:pt x="187767" y="239275"/>
                  </a:lnTo>
                  <a:lnTo>
                    <a:pt x="401629" y="239275"/>
                  </a:lnTo>
                  <a:cubicBezTo>
                    <a:pt x="406636" y="239275"/>
                    <a:pt x="411324" y="237050"/>
                    <a:pt x="414491" y="233171"/>
                  </a:cubicBezTo>
                  <a:lnTo>
                    <a:pt x="439848" y="202110"/>
                  </a:lnTo>
                  <a:cubicBezTo>
                    <a:pt x="443414" y="197741"/>
                    <a:pt x="443414" y="191401"/>
                    <a:pt x="439848" y="187032"/>
                  </a:cubicBezTo>
                  <a:lnTo>
                    <a:pt x="414491" y="155970"/>
                  </a:lnTo>
                  <a:cubicBezTo>
                    <a:pt x="411324" y="152092"/>
                    <a:pt x="406637" y="149867"/>
                    <a:pt x="401629" y="149867"/>
                  </a:cubicBezTo>
                  <a:lnTo>
                    <a:pt x="252790" y="149867"/>
                  </a:lnTo>
                  <a:lnTo>
                    <a:pt x="244325" y="55688"/>
                  </a:lnTo>
                  <a:cubicBezTo>
                    <a:pt x="244212" y="54414"/>
                    <a:pt x="244006" y="53163"/>
                    <a:pt x="243714" y="51939"/>
                  </a:cubicBezTo>
                  <a:lnTo>
                    <a:pt x="453161" y="51939"/>
                  </a:lnTo>
                  <a:cubicBezTo>
                    <a:pt x="453803" y="51939"/>
                    <a:pt x="454405" y="52225"/>
                    <a:pt x="454811" y="52723"/>
                  </a:cubicBezTo>
                  <a:lnTo>
                    <a:pt x="478851" y="82170"/>
                  </a:lnTo>
                  <a:lnTo>
                    <a:pt x="454810" y="111619"/>
                  </a:lnTo>
                  <a:cubicBezTo>
                    <a:pt x="454405" y="112116"/>
                    <a:pt x="453803" y="112401"/>
                    <a:pt x="453161" y="112401"/>
                  </a:cubicBezTo>
                  <a:lnTo>
                    <a:pt x="270450" y="112401"/>
                  </a:lnTo>
                  <a:cubicBezTo>
                    <a:pt x="266452" y="112401"/>
                    <a:pt x="263212" y="115640"/>
                    <a:pt x="263212" y="119638"/>
                  </a:cubicBezTo>
                  <a:cubicBezTo>
                    <a:pt x="263212" y="123636"/>
                    <a:pt x="266452" y="126875"/>
                    <a:pt x="270450" y="126875"/>
                  </a:cubicBezTo>
                  <a:lnTo>
                    <a:pt x="453161" y="126875"/>
                  </a:lnTo>
                  <a:cubicBezTo>
                    <a:pt x="458169" y="126875"/>
                    <a:pt x="462858" y="124651"/>
                    <a:pt x="466023" y="120772"/>
                  </a:cubicBezTo>
                  <a:lnTo>
                    <a:pt x="491380" y="89710"/>
                  </a:lnTo>
                  <a:cubicBezTo>
                    <a:pt x="494947" y="85342"/>
                    <a:pt x="494947" y="79001"/>
                    <a:pt x="491380" y="74633"/>
                  </a:cubicBezTo>
                  <a:close/>
                  <a:moveTo>
                    <a:pt x="194212" y="353552"/>
                  </a:moveTo>
                  <a:cubicBezTo>
                    <a:pt x="197842" y="353552"/>
                    <a:pt x="200978" y="356192"/>
                    <a:pt x="201349" y="359560"/>
                  </a:cubicBezTo>
                  <a:cubicBezTo>
                    <a:pt x="201569" y="361547"/>
                    <a:pt x="200967" y="363445"/>
                    <a:pt x="199659" y="364907"/>
                  </a:cubicBezTo>
                  <a:cubicBezTo>
                    <a:pt x="198347" y="366372"/>
                    <a:pt x="196543" y="367179"/>
                    <a:pt x="194580" y="367179"/>
                  </a:cubicBezTo>
                  <a:lnTo>
                    <a:pt x="150299" y="367179"/>
                  </a:lnTo>
                  <a:lnTo>
                    <a:pt x="150299" y="236255"/>
                  </a:lnTo>
                  <a:cubicBezTo>
                    <a:pt x="150299" y="223227"/>
                    <a:pt x="139699" y="212627"/>
                    <a:pt x="126669" y="212627"/>
                  </a:cubicBezTo>
                  <a:cubicBezTo>
                    <a:pt x="113639" y="212627"/>
                    <a:pt x="103040" y="223227"/>
                    <a:pt x="103040" y="236255"/>
                  </a:cubicBezTo>
                  <a:lnTo>
                    <a:pt x="103040" y="367180"/>
                  </a:lnTo>
                  <a:lnTo>
                    <a:pt x="58758" y="367180"/>
                  </a:lnTo>
                  <a:cubicBezTo>
                    <a:pt x="56795" y="367180"/>
                    <a:pt x="54991" y="366373"/>
                    <a:pt x="53679" y="364908"/>
                  </a:cubicBezTo>
                  <a:cubicBezTo>
                    <a:pt x="52370" y="363446"/>
                    <a:pt x="51770" y="361548"/>
                    <a:pt x="51989" y="359561"/>
                  </a:cubicBezTo>
                  <a:cubicBezTo>
                    <a:pt x="52361" y="356192"/>
                    <a:pt x="55496" y="353553"/>
                    <a:pt x="59127" y="353553"/>
                  </a:cubicBezTo>
                  <a:lnTo>
                    <a:pt x="72812" y="353553"/>
                  </a:lnTo>
                  <a:cubicBezTo>
                    <a:pt x="76808" y="353553"/>
                    <a:pt x="80049" y="350313"/>
                    <a:pt x="80049" y="346315"/>
                  </a:cubicBezTo>
                  <a:lnTo>
                    <a:pt x="80049" y="185440"/>
                  </a:lnTo>
                  <a:cubicBezTo>
                    <a:pt x="80049" y="185406"/>
                    <a:pt x="80048" y="185373"/>
                    <a:pt x="80048" y="185339"/>
                  </a:cubicBezTo>
                  <a:cubicBezTo>
                    <a:pt x="80049" y="185295"/>
                    <a:pt x="80049" y="185251"/>
                    <a:pt x="80049" y="185207"/>
                  </a:cubicBezTo>
                  <a:lnTo>
                    <a:pt x="80049" y="72305"/>
                  </a:lnTo>
                  <a:cubicBezTo>
                    <a:pt x="80049" y="65419"/>
                    <a:pt x="76161" y="59354"/>
                    <a:pt x="69903" y="56478"/>
                  </a:cubicBezTo>
                  <a:cubicBezTo>
                    <a:pt x="63644" y="53602"/>
                    <a:pt x="56512" y="54604"/>
                    <a:pt x="51285" y="59088"/>
                  </a:cubicBezTo>
                  <a:cubicBezTo>
                    <a:pt x="47822" y="62060"/>
                    <a:pt x="45690" y="66199"/>
                    <a:pt x="45281" y="70746"/>
                  </a:cubicBezTo>
                  <a:lnTo>
                    <a:pt x="37427" y="158134"/>
                  </a:lnTo>
                  <a:cubicBezTo>
                    <a:pt x="36867" y="164350"/>
                    <a:pt x="31249" y="169113"/>
                    <a:pt x="24947" y="168556"/>
                  </a:cubicBezTo>
                  <a:cubicBezTo>
                    <a:pt x="18632" y="167989"/>
                    <a:pt x="13957" y="162390"/>
                    <a:pt x="14525" y="156076"/>
                  </a:cubicBezTo>
                  <a:lnTo>
                    <a:pt x="23430" y="56987"/>
                  </a:lnTo>
                  <a:cubicBezTo>
                    <a:pt x="23700" y="53987"/>
                    <a:pt x="25108" y="51253"/>
                    <a:pt x="27393" y="49292"/>
                  </a:cubicBezTo>
                  <a:lnTo>
                    <a:pt x="46674" y="32744"/>
                  </a:lnTo>
                  <a:cubicBezTo>
                    <a:pt x="60397" y="20965"/>
                    <a:pt x="77914" y="14477"/>
                    <a:pt x="95999" y="14473"/>
                  </a:cubicBezTo>
                  <a:lnTo>
                    <a:pt x="96000" y="14473"/>
                  </a:lnTo>
                  <a:cubicBezTo>
                    <a:pt x="96551" y="14473"/>
                    <a:pt x="97016" y="14714"/>
                    <a:pt x="97310" y="14915"/>
                  </a:cubicBezTo>
                  <a:cubicBezTo>
                    <a:pt x="105804" y="20755"/>
                    <a:pt x="115751" y="23841"/>
                    <a:pt x="126075" y="23841"/>
                  </a:cubicBezTo>
                  <a:cubicBezTo>
                    <a:pt x="126779" y="23841"/>
                    <a:pt x="128176" y="23821"/>
                    <a:pt x="128206" y="23821"/>
                  </a:cubicBezTo>
                  <a:cubicBezTo>
                    <a:pt x="138201" y="23637"/>
                    <a:pt x="147823" y="20558"/>
                    <a:pt x="156031" y="14915"/>
                  </a:cubicBezTo>
                  <a:cubicBezTo>
                    <a:pt x="156324" y="14714"/>
                    <a:pt x="156788" y="14473"/>
                    <a:pt x="157333" y="14473"/>
                  </a:cubicBezTo>
                  <a:lnTo>
                    <a:pt x="157334" y="14473"/>
                  </a:lnTo>
                  <a:cubicBezTo>
                    <a:pt x="175421" y="14474"/>
                    <a:pt x="192941" y="20963"/>
                    <a:pt x="206666" y="32744"/>
                  </a:cubicBezTo>
                  <a:lnTo>
                    <a:pt x="225946" y="49291"/>
                  </a:lnTo>
                  <a:cubicBezTo>
                    <a:pt x="228232" y="51254"/>
                    <a:pt x="229640" y="53988"/>
                    <a:pt x="229910" y="56986"/>
                  </a:cubicBezTo>
                  <a:lnTo>
                    <a:pt x="238817" y="156076"/>
                  </a:lnTo>
                  <a:cubicBezTo>
                    <a:pt x="239384" y="162390"/>
                    <a:pt x="234708" y="167989"/>
                    <a:pt x="228399" y="168555"/>
                  </a:cubicBezTo>
                  <a:cubicBezTo>
                    <a:pt x="228044" y="168587"/>
                    <a:pt x="227689" y="168604"/>
                    <a:pt x="227343" y="168604"/>
                  </a:cubicBezTo>
                  <a:cubicBezTo>
                    <a:pt x="221462" y="168604"/>
                    <a:pt x="216441" y="164005"/>
                    <a:pt x="215913" y="158135"/>
                  </a:cubicBezTo>
                  <a:lnTo>
                    <a:pt x="207689" y="66627"/>
                  </a:lnTo>
                  <a:cubicBezTo>
                    <a:pt x="207520" y="64748"/>
                    <a:pt x="206626" y="63009"/>
                    <a:pt x="205195" y="61782"/>
                  </a:cubicBezTo>
                  <a:lnTo>
                    <a:pt x="185244" y="44658"/>
                  </a:lnTo>
                  <a:cubicBezTo>
                    <a:pt x="183097" y="42816"/>
                    <a:pt x="180076" y="42391"/>
                    <a:pt x="177508" y="43574"/>
                  </a:cubicBezTo>
                  <a:cubicBezTo>
                    <a:pt x="174939" y="44753"/>
                    <a:pt x="173293" y="47322"/>
                    <a:pt x="173293" y="50149"/>
                  </a:cubicBezTo>
                  <a:lnTo>
                    <a:pt x="173293" y="157030"/>
                  </a:lnTo>
                  <a:cubicBezTo>
                    <a:pt x="173293" y="157055"/>
                    <a:pt x="173293" y="157081"/>
                    <a:pt x="173293" y="157106"/>
                  </a:cubicBezTo>
                  <a:cubicBezTo>
                    <a:pt x="173293" y="157131"/>
                    <a:pt x="173293" y="157157"/>
                    <a:pt x="173293" y="157183"/>
                  </a:cubicBezTo>
                  <a:lnTo>
                    <a:pt x="173293" y="177969"/>
                  </a:lnTo>
                  <a:lnTo>
                    <a:pt x="103251" y="177969"/>
                  </a:lnTo>
                  <a:cubicBezTo>
                    <a:pt x="99254" y="177969"/>
                    <a:pt x="96014" y="181209"/>
                    <a:pt x="96014" y="185207"/>
                  </a:cubicBezTo>
                  <a:cubicBezTo>
                    <a:pt x="96014" y="189204"/>
                    <a:pt x="99254" y="192444"/>
                    <a:pt x="103251" y="192444"/>
                  </a:cubicBezTo>
                  <a:lnTo>
                    <a:pt x="173293" y="192444"/>
                  </a:lnTo>
                  <a:lnTo>
                    <a:pt x="173293" y="346315"/>
                  </a:lnTo>
                  <a:cubicBezTo>
                    <a:pt x="173293" y="350313"/>
                    <a:pt x="176533" y="353553"/>
                    <a:pt x="180530" y="353553"/>
                  </a:cubicBezTo>
                  <a:lnTo>
                    <a:pt x="180530" y="353552"/>
                  </a:lnTo>
                  <a:lnTo>
                    <a:pt x="194212" y="353552"/>
                  </a:lnTo>
                  <a:close/>
                  <a:moveTo>
                    <a:pt x="198571" y="126876"/>
                  </a:moveTo>
                  <a:lnTo>
                    <a:pt x="200638" y="149869"/>
                  </a:lnTo>
                  <a:lnTo>
                    <a:pt x="187767" y="149869"/>
                  </a:lnTo>
                  <a:lnTo>
                    <a:pt x="187767" y="126876"/>
                  </a:lnTo>
                  <a:lnTo>
                    <a:pt x="198571" y="126876"/>
                  </a:lnTo>
                  <a:close/>
                  <a:moveTo>
                    <a:pt x="187767" y="112401"/>
                  </a:moveTo>
                  <a:lnTo>
                    <a:pt x="187767" y="65898"/>
                  </a:lnTo>
                  <a:lnTo>
                    <a:pt x="193536" y="70849"/>
                  </a:lnTo>
                  <a:lnTo>
                    <a:pt x="197271" y="112401"/>
                  </a:lnTo>
                  <a:lnTo>
                    <a:pt x="187767" y="112401"/>
                  </a:lnTo>
                  <a:close/>
                  <a:moveTo>
                    <a:pt x="252307" y="164341"/>
                  </a:moveTo>
                  <a:lnTo>
                    <a:pt x="401629" y="164341"/>
                  </a:lnTo>
                  <a:cubicBezTo>
                    <a:pt x="402271" y="164341"/>
                    <a:pt x="402873" y="164627"/>
                    <a:pt x="403280" y="165125"/>
                  </a:cubicBezTo>
                  <a:lnTo>
                    <a:pt x="427318" y="194572"/>
                  </a:lnTo>
                  <a:lnTo>
                    <a:pt x="403280" y="224019"/>
                  </a:lnTo>
                  <a:cubicBezTo>
                    <a:pt x="402873" y="224518"/>
                    <a:pt x="402271" y="224803"/>
                    <a:pt x="401629" y="224803"/>
                  </a:cubicBezTo>
                  <a:lnTo>
                    <a:pt x="187766" y="224803"/>
                  </a:lnTo>
                  <a:lnTo>
                    <a:pt x="187766" y="185440"/>
                  </a:lnTo>
                  <a:cubicBezTo>
                    <a:pt x="187766" y="185401"/>
                    <a:pt x="187765" y="185362"/>
                    <a:pt x="187765" y="185323"/>
                  </a:cubicBezTo>
                  <a:cubicBezTo>
                    <a:pt x="187766" y="185285"/>
                    <a:pt x="187766" y="185245"/>
                    <a:pt x="187766" y="185207"/>
                  </a:cubicBezTo>
                  <a:lnTo>
                    <a:pt x="187766" y="164343"/>
                  </a:lnTo>
                  <a:lnTo>
                    <a:pt x="202408" y="164343"/>
                  </a:lnTo>
                  <a:cubicBezTo>
                    <a:pt x="205541" y="175305"/>
                    <a:pt x="215521" y="183077"/>
                    <a:pt x="227342" y="183077"/>
                  </a:cubicBezTo>
                  <a:cubicBezTo>
                    <a:pt x="228116" y="183077"/>
                    <a:pt x="228904" y="183042"/>
                    <a:pt x="229689" y="182972"/>
                  </a:cubicBezTo>
                  <a:cubicBezTo>
                    <a:pt x="240636" y="181988"/>
                    <a:pt x="249402" y="174309"/>
                    <a:pt x="252307" y="164341"/>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7" name="Google Shape;677;p29"/>
            <p:cNvSpPr/>
            <p:nvPr/>
          </p:nvSpPr>
          <p:spPr>
            <a:xfrm>
              <a:off x="6649994" y="2593570"/>
              <a:ext cx="15411" cy="14474"/>
            </a:xfrm>
            <a:custGeom>
              <a:rect b="b" l="l" r="r" t="t"/>
              <a:pathLst>
                <a:path extrusionOk="0" h="14474" w="15411">
                  <a:moveTo>
                    <a:pt x="7237" y="14474"/>
                  </a:moveTo>
                  <a:lnTo>
                    <a:pt x="8174" y="14474"/>
                  </a:ln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78" name="Google Shape;678;p29"/>
            <p:cNvSpPr/>
            <p:nvPr/>
          </p:nvSpPr>
          <p:spPr>
            <a:xfrm>
              <a:off x="6744608" y="2481169"/>
              <a:ext cx="15411" cy="14474"/>
            </a:xfrm>
            <a:custGeom>
              <a:rect b="b" l="l" r="r" t="t"/>
              <a:pathLst>
                <a:path extrusionOk="0" h="14474" w="15411">
                  <a:moveTo>
                    <a:pt x="8174" y="14474"/>
                  </a:moveTo>
                  <a:cubicBezTo>
                    <a:pt x="12172" y="14474"/>
                    <a:pt x="15411" y="11235"/>
                    <a:pt x="15411" y="7237"/>
                  </a:cubicBezTo>
                  <a:cubicBezTo>
                    <a:pt x="15411" y="3239"/>
                    <a:pt x="12171" y="0"/>
                    <a:pt x="8174" y="0"/>
                  </a:cubicBezTo>
                  <a:lnTo>
                    <a:pt x="7237" y="0"/>
                  </a:lnTo>
                  <a:cubicBezTo>
                    <a:pt x="3239" y="0"/>
                    <a:pt x="0" y="3239"/>
                    <a:pt x="0" y="7237"/>
                  </a:cubicBezTo>
                  <a:cubicBezTo>
                    <a:pt x="0" y="11235"/>
                    <a:pt x="3240" y="14474"/>
                    <a:pt x="7237" y="14474"/>
                  </a:cubicBezTo>
                  <a:lnTo>
                    <a:pt x="8174" y="14474"/>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grpSp>
      <p:grpSp>
        <p:nvGrpSpPr>
          <p:cNvPr id="679" name="Google Shape;679;p29"/>
          <p:cNvGrpSpPr/>
          <p:nvPr/>
        </p:nvGrpSpPr>
        <p:grpSpPr>
          <a:xfrm>
            <a:off x="6936750" y="2625137"/>
            <a:ext cx="390341" cy="499685"/>
            <a:chOff x="10315069" y="4958259"/>
            <a:chExt cx="385979" cy="494053"/>
          </a:xfrm>
        </p:grpSpPr>
        <p:sp>
          <p:nvSpPr>
            <p:cNvPr id="680" name="Google Shape;680;p29"/>
            <p:cNvSpPr/>
            <p:nvPr/>
          </p:nvSpPr>
          <p:spPr>
            <a:xfrm>
              <a:off x="10315069" y="5220529"/>
              <a:ext cx="212300" cy="231783"/>
            </a:xfrm>
            <a:custGeom>
              <a:rect b="b" l="l" r="r" t="t"/>
              <a:pathLst>
                <a:path extrusionOk="0" h="231783" w="212300">
                  <a:moveTo>
                    <a:pt x="137264" y="217309"/>
                  </a:moveTo>
                  <a:lnTo>
                    <a:pt x="116638" y="217309"/>
                  </a:lnTo>
                  <a:lnTo>
                    <a:pt x="116638" y="44704"/>
                  </a:lnTo>
                  <a:cubicBezTo>
                    <a:pt x="116638" y="28036"/>
                    <a:pt x="130058" y="14474"/>
                    <a:pt x="146552" y="14474"/>
                  </a:cubicBezTo>
                  <a:lnTo>
                    <a:pt x="205063" y="14474"/>
                  </a:lnTo>
                  <a:cubicBezTo>
                    <a:pt x="209060" y="14474"/>
                    <a:pt x="212300" y="11235"/>
                    <a:pt x="212300" y="7237"/>
                  </a:cubicBezTo>
                  <a:cubicBezTo>
                    <a:pt x="212300" y="3239"/>
                    <a:pt x="209060" y="0"/>
                    <a:pt x="205063" y="0"/>
                  </a:cubicBezTo>
                  <a:lnTo>
                    <a:pt x="72251" y="0"/>
                  </a:lnTo>
                  <a:cubicBezTo>
                    <a:pt x="47776" y="0"/>
                    <a:pt x="27863" y="20054"/>
                    <a:pt x="27863" y="44704"/>
                  </a:cubicBezTo>
                  <a:lnTo>
                    <a:pt x="27863" y="217309"/>
                  </a:lnTo>
                  <a:lnTo>
                    <a:pt x="7237" y="217309"/>
                  </a:lnTo>
                  <a:cubicBezTo>
                    <a:pt x="3240" y="217309"/>
                    <a:pt x="0" y="220549"/>
                    <a:pt x="0" y="224547"/>
                  </a:cubicBezTo>
                  <a:cubicBezTo>
                    <a:pt x="0" y="228544"/>
                    <a:pt x="3240" y="231784"/>
                    <a:pt x="7237" y="231784"/>
                  </a:cubicBezTo>
                  <a:lnTo>
                    <a:pt x="137264" y="231784"/>
                  </a:lnTo>
                  <a:cubicBezTo>
                    <a:pt x="141261" y="231784"/>
                    <a:pt x="144501" y="228544"/>
                    <a:pt x="144501" y="224547"/>
                  </a:cubicBezTo>
                  <a:cubicBezTo>
                    <a:pt x="144501" y="220549"/>
                    <a:pt x="141261" y="217309"/>
                    <a:pt x="137264" y="217309"/>
                  </a:cubicBezTo>
                  <a:close/>
                  <a:moveTo>
                    <a:pt x="102164" y="44704"/>
                  </a:moveTo>
                  <a:lnTo>
                    <a:pt x="102164" y="217309"/>
                  </a:lnTo>
                  <a:lnTo>
                    <a:pt x="42337" y="217309"/>
                  </a:lnTo>
                  <a:lnTo>
                    <a:pt x="42337" y="44704"/>
                  </a:lnTo>
                  <a:cubicBezTo>
                    <a:pt x="42337" y="28036"/>
                    <a:pt x="55757" y="14474"/>
                    <a:pt x="72251" y="14474"/>
                  </a:cubicBezTo>
                  <a:lnTo>
                    <a:pt x="113879" y="14474"/>
                  </a:lnTo>
                  <a:cubicBezTo>
                    <a:pt x="106608" y="22439"/>
                    <a:pt x="102164" y="33058"/>
                    <a:pt x="102164" y="44704"/>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81" name="Google Shape;681;p29"/>
            <p:cNvSpPr/>
            <p:nvPr/>
          </p:nvSpPr>
          <p:spPr>
            <a:xfrm>
              <a:off x="10443122" y="5005092"/>
              <a:ext cx="211487" cy="304844"/>
            </a:xfrm>
            <a:custGeom>
              <a:rect b="b" l="l" r="r" t="t"/>
              <a:pathLst>
                <a:path extrusionOk="0" h="304844" w="211487">
                  <a:moveTo>
                    <a:pt x="211488" y="82572"/>
                  </a:moveTo>
                  <a:cubicBezTo>
                    <a:pt x="211488" y="78997"/>
                    <a:pt x="210288" y="75473"/>
                    <a:pt x="208109" y="72647"/>
                  </a:cubicBezTo>
                  <a:lnTo>
                    <a:pt x="159958" y="10210"/>
                  </a:lnTo>
                  <a:cubicBezTo>
                    <a:pt x="154953" y="3721"/>
                    <a:pt x="147400" y="0"/>
                    <a:pt x="139237" y="0"/>
                  </a:cubicBezTo>
                  <a:cubicBezTo>
                    <a:pt x="131075" y="0"/>
                    <a:pt x="123522" y="3721"/>
                    <a:pt x="118517" y="10211"/>
                  </a:cubicBezTo>
                  <a:lnTo>
                    <a:pt x="70366" y="72647"/>
                  </a:lnTo>
                  <a:cubicBezTo>
                    <a:pt x="68187" y="75473"/>
                    <a:pt x="66987" y="78997"/>
                    <a:pt x="66987" y="82572"/>
                  </a:cubicBezTo>
                  <a:cubicBezTo>
                    <a:pt x="66987" y="91506"/>
                    <a:pt x="74222" y="98775"/>
                    <a:pt x="83115" y="98775"/>
                  </a:cubicBezTo>
                  <a:lnTo>
                    <a:pt x="94850" y="98775"/>
                  </a:lnTo>
                  <a:lnTo>
                    <a:pt x="94850" y="260141"/>
                  </a:lnTo>
                  <a:cubicBezTo>
                    <a:pt x="94850" y="276809"/>
                    <a:pt x="81430" y="290371"/>
                    <a:pt x="64936" y="290371"/>
                  </a:cubicBezTo>
                  <a:lnTo>
                    <a:pt x="7237" y="290371"/>
                  </a:lnTo>
                  <a:cubicBezTo>
                    <a:pt x="3240" y="290371"/>
                    <a:pt x="0" y="293610"/>
                    <a:pt x="0" y="297608"/>
                  </a:cubicBezTo>
                  <a:cubicBezTo>
                    <a:pt x="0" y="301606"/>
                    <a:pt x="3240" y="304845"/>
                    <a:pt x="7237" y="304845"/>
                  </a:cubicBezTo>
                  <a:lnTo>
                    <a:pt x="139237" y="304845"/>
                  </a:lnTo>
                  <a:cubicBezTo>
                    <a:pt x="163712" y="304845"/>
                    <a:pt x="183625" y="284791"/>
                    <a:pt x="183625" y="260141"/>
                  </a:cubicBezTo>
                  <a:lnTo>
                    <a:pt x="183625" y="98775"/>
                  </a:lnTo>
                  <a:lnTo>
                    <a:pt x="195360" y="98775"/>
                  </a:lnTo>
                  <a:cubicBezTo>
                    <a:pt x="204253" y="98775"/>
                    <a:pt x="211488" y="91506"/>
                    <a:pt x="211488" y="82572"/>
                  </a:cubicBezTo>
                  <a:close/>
                  <a:moveTo>
                    <a:pt x="176388" y="84301"/>
                  </a:moveTo>
                  <a:cubicBezTo>
                    <a:pt x="172391" y="84301"/>
                    <a:pt x="169151" y="87540"/>
                    <a:pt x="169151" y="91538"/>
                  </a:cubicBezTo>
                  <a:lnTo>
                    <a:pt x="169151" y="260141"/>
                  </a:lnTo>
                  <a:cubicBezTo>
                    <a:pt x="169151" y="276809"/>
                    <a:pt x="155731" y="290371"/>
                    <a:pt x="139237" y="290371"/>
                  </a:cubicBezTo>
                  <a:lnTo>
                    <a:pt x="97608" y="290371"/>
                  </a:lnTo>
                  <a:cubicBezTo>
                    <a:pt x="104880" y="282406"/>
                    <a:pt x="109324" y="271787"/>
                    <a:pt x="109324" y="260141"/>
                  </a:cubicBezTo>
                  <a:lnTo>
                    <a:pt x="109324" y="91538"/>
                  </a:lnTo>
                  <a:cubicBezTo>
                    <a:pt x="109324" y="87540"/>
                    <a:pt x="106084" y="84301"/>
                    <a:pt x="102087" y="84301"/>
                  </a:cubicBezTo>
                  <a:lnTo>
                    <a:pt x="83115" y="84301"/>
                  </a:lnTo>
                  <a:cubicBezTo>
                    <a:pt x="82203" y="84301"/>
                    <a:pt x="81461" y="83525"/>
                    <a:pt x="81461" y="82572"/>
                  </a:cubicBezTo>
                  <a:cubicBezTo>
                    <a:pt x="81461" y="82179"/>
                    <a:pt x="81591" y="81793"/>
                    <a:pt x="81828" y="81486"/>
                  </a:cubicBezTo>
                  <a:lnTo>
                    <a:pt x="129978" y="19051"/>
                  </a:lnTo>
                  <a:cubicBezTo>
                    <a:pt x="132221" y="16143"/>
                    <a:pt x="135597" y="14474"/>
                    <a:pt x="139237" y="14474"/>
                  </a:cubicBezTo>
                  <a:cubicBezTo>
                    <a:pt x="142878" y="14474"/>
                    <a:pt x="146253" y="16142"/>
                    <a:pt x="148496" y="19050"/>
                  </a:cubicBezTo>
                  <a:lnTo>
                    <a:pt x="196647" y="81486"/>
                  </a:lnTo>
                  <a:cubicBezTo>
                    <a:pt x="196883" y="81793"/>
                    <a:pt x="197014" y="82179"/>
                    <a:pt x="197014" y="82572"/>
                  </a:cubicBezTo>
                  <a:cubicBezTo>
                    <a:pt x="197014" y="83525"/>
                    <a:pt x="196272" y="84301"/>
                    <a:pt x="195360" y="84301"/>
                  </a:cubicBezTo>
                  <a:lnTo>
                    <a:pt x="176388" y="84301"/>
                  </a:ln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sp>
          <p:nvSpPr>
            <p:cNvPr id="682" name="Google Shape;682;p29"/>
            <p:cNvSpPr/>
            <p:nvPr/>
          </p:nvSpPr>
          <p:spPr>
            <a:xfrm>
              <a:off x="10463671" y="4958259"/>
              <a:ext cx="237377" cy="222152"/>
            </a:xfrm>
            <a:custGeom>
              <a:rect b="b" l="l" r="r" t="t"/>
              <a:pathLst>
                <a:path extrusionOk="0" h="222152" w="237377">
                  <a:moveTo>
                    <a:pt x="118689" y="0"/>
                  </a:moveTo>
                  <a:cubicBezTo>
                    <a:pt x="53244" y="0"/>
                    <a:pt x="0" y="53670"/>
                    <a:pt x="0" y="119638"/>
                  </a:cubicBezTo>
                  <a:cubicBezTo>
                    <a:pt x="0" y="160167"/>
                    <a:pt x="20114" y="197624"/>
                    <a:pt x="53807" y="219835"/>
                  </a:cubicBezTo>
                  <a:cubicBezTo>
                    <a:pt x="57143" y="222034"/>
                    <a:pt x="61632" y="221112"/>
                    <a:pt x="63832" y="217776"/>
                  </a:cubicBezTo>
                  <a:cubicBezTo>
                    <a:pt x="66032" y="214439"/>
                    <a:pt x="65110" y="209949"/>
                    <a:pt x="61773" y="207750"/>
                  </a:cubicBezTo>
                  <a:cubicBezTo>
                    <a:pt x="32156" y="188225"/>
                    <a:pt x="14474" y="155286"/>
                    <a:pt x="14474" y="119638"/>
                  </a:cubicBezTo>
                  <a:cubicBezTo>
                    <a:pt x="14474" y="61652"/>
                    <a:pt x="61225" y="14474"/>
                    <a:pt x="118689" y="14474"/>
                  </a:cubicBezTo>
                  <a:cubicBezTo>
                    <a:pt x="176152" y="14474"/>
                    <a:pt x="222903" y="61652"/>
                    <a:pt x="222904" y="119638"/>
                  </a:cubicBezTo>
                  <a:cubicBezTo>
                    <a:pt x="222904" y="156079"/>
                    <a:pt x="204615" y="189410"/>
                    <a:pt x="173979" y="208800"/>
                  </a:cubicBezTo>
                  <a:cubicBezTo>
                    <a:pt x="170601" y="210937"/>
                    <a:pt x="169597" y="215408"/>
                    <a:pt x="171734" y="218785"/>
                  </a:cubicBezTo>
                  <a:cubicBezTo>
                    <a:pt x="173112" y="220962"/>
                    <a:pt x="175458" y="222153"/>
                    <a:pt x="177857" y="222153"/>
                  </a:cubicBezTo>
                  <a:cubicBezTo>
                    <a:pt x="179179" y="222153"/>
                    <a:pt x="180519" y="221790"/>
                    <a:pt x="181719" y="221030"/>
                  </a:cubicBezTo>
                  <a:cubicBezTo>
                    <a:pt x="216570" y="198973"/>
                    <a:pt x="237378" y="161069"/>
                    <a:pt x="237378" y="119638"/>
                  </a:cubicBezTo>
                  <a:cubicBezTo>
                    <a:pt x="237378" y="53670"/>
                    <a:pt x="184134" y="0"/>
                    <a:pt x="118689" y="0"/>
                  </a:cubicBezTo>
                  <a:close/>
                </a:path>
              </a:pathLst>
            </a:custGeom>
            <a:solidFill>
              <a:srgbClr val="000000"/>
            </a:solidFill>
            <a:ln>
              <a:noFill/>
            </a:ln>
          </p:spPr>
          <p:txBody>
            <a:bodyPr anchorCtr="0" anchor="ctr" bIns="46225" lIns="92475" spcFirstLastPara="1" rIns="92475" wrap="square" tIns="46225">
              <a:noAutofit/>
            </a:bodyPr>
            <a:lstStyle/>
            <a:p>
              <a:pPr indent="0" lvl="0" marL="0" marR="0" rtl="0" algn="l">
                <a:spcBef>
                  <a:spcPts val="0"/>
                </a:spcBef>
                <a:spcAft>
                  <a:spcPts val="0"/>
                </a:spcAft>
                <a:buNone/>
              </a:pPr>
              <a:r>
                <a:t/>
              </a:r>
              <a:endParaRPr sz="1888">
                <a:solidFill>
                  <a:srgbClr val="000000"/>
                </a:solidFill>
                <a:latin typeface="Calibri"/>
                <a:ea typeface="Calibri"/>
                <a:cs typeface="Calibri"/>
                <a:sym typeface="Calibri"/>
              </a:endParaRPr>
            </a:p>
          </p:txBody>
        </p:sp>
      </p:grpSp>
    </p:spTree>
  </p:cSld>
  <p:clrMapOvr>
    <a:masterClrMapping/>
  </p:clrMapOvr>
  <mc:AlternateContent>
    <mc:Choice Requires="p14">
      <p:transition spd="slow" p14:dur="1500">
        <p:push/>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30"/>
          <p:cNvSpPr/>
          <p:nvPr/>
        </p:nvSpPr>
        <p:spPr>
          <a:xfrm>
            <a:off x="1284100" y="1145550"/>
            <a:ext cx="7529400" cy="2852400"/>
          </a:xfrm>
          <a:prstGeom prst="roundRect">
            <a:avLst>
              <a:gd fmla="val 7745" name="adj"/>
            </a:avLst>
          </a:prstGeom>
          <a:solidFill>
            <a:schemeClr val="accent5"/>
          </a:solidFill>
          <a:ln>
            <a:noFill/>
          </a:ln>
        </p:spPr>
        <p:txBody>
          <a:bodyPr anchorCtr="0" anchor="ctr" bIns="30175" lIns="60300" spcFirstLastPara="1" rIns="60300" wrap="square" tIns="30175">
            <a:noAutofit/>
          </a:bodyPr>
          <a:lstStyle/>
          <a:p>
            <a:pPr indent="0" lvl="0" marL="0" marR="0" rtl="0" algn="ctr">
              <a:lnSpc>
                <a:spcPct val="100000"/>
              </a:lnSpc>
              <a:spcBef>
                <a:spcPts val="0"/>
              </a:spcBef>
              <a:spcAft>
                <a:spcPts val="0"/>
              </a:spcAft>
              <a:buNone/>
            </a:pPr>
            <a:r>
              <a:t/>
            </a:r>
            <a:endParaRPr b="0" i="0" sz="924" u="none" cap="none" strike="noStrike">
              <a:solidFill>
                <a:srgbClr val="FFFFFF"/>
              </a:solidFill>
              <a:latin typeface="Arial"/>
              <a:ea typeface="Arial"/>
              <a:cs typeface="Arial"/>
              <a:sym typeface="Arial"/>
            </a:endParaRPr>
          </a:p>
        </p:txBody>
      </p:sp>
      <p:sp>
        <p:nvSpPr>
          <p:cNvPr id="688" name="Google Shape;688;p30"/>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689" name="Google Shape;689;p30"/>
          <p:cNvGrpSpPr/>
          <p:nvPr/>
        </p:nvGrpSpPr>
        <p:grpSpPr>
          <a:xfrm>
            <a:off x="125442" y="4005991"/>
            <a:ext cx="761228" cy="1096751"/>
            <a:chOff x="246590" y="3294200"/>
            <a:chExt cx="833400" cy="1200735"/>
          </a:xfrm>
        </p:grpSpPr>
        <p:sp>
          <p:nvSpPr>
            <p:cNvPr id="690" name="Google Shape;690;p30"/>
            <p:cNvSpPr/>
            <p:nvPr/>
          </p:nvSpPr>
          <p:spPr>
            <a:xfrm>
              <a:off x="519789" y="3294200"/>
              <a:ext cx="287100" cy="287100"/>
            </a:xfrm>
            <a:prstGeom prst="ellipse">
              <a:avLst/>
            </a:prstGeom>
            <a:solidFill>
              <a:srgbClr val="FFFFFF"/>
            </a:solidFill>
            <a:ln cap="flat" cmpd="sng" w="7275">
              <a:solidFill>
                <a:schemeClr val="accent5"/>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04</a:t>
              </a:r>
              <a:endParaRPr sz="611">
                <a:solidFill>
                  <a:srgbClr val="000000"/>
                </a:solidFill>
                <a:latin typeface="Montserrat SemiBold"/>
                <a:ea typeface="Montserrat SemiBold"/>
                <a:cs typeface="Montserrat SemiBold"/>
                <a:sym typeface="Montserrat SemiBold"/>
              </a:endParaRPr>
            </a:p>
          </p:txBody>
        </p:sp>
        <p:sp>
          <p:nvSpPr>
            <p:cNvPr id="691" name="Google Shape;691;p30"/>
            <p:cNvSpPr/>
            <p:nvPr/>
          </p:nvSpPr>
          <p:spPr>
            <a:xfrm>
              <a:off x="246590" y="3661835"/>
              <a:ext cx="833400" cy="833100"/>
            </a:xfrm>
            <a:prstGeom prst="blockArc">
              <a:avLst>
                <a:gd fmla="val 10800000" name="adj1"/>
                <a:gd fmla="val 21589946" name="adj2"/>
                <a:gd fmla="val 14321" name="adj3"/>
              </a:avLst>
            </a:prstGeom>
            <a:solidFill>
              <a:schemeClr val="accent5"/>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692" name="Google Shape;692;p30"/>
            <p:cNvCxnSpPr>
              <a:stCxn id="690" idx="4"/>
            </p:cNvCxnSpPr>
            <p:nvPr/>
          </p:nvCxnSpPr>
          <p:spPr>
            <a:xfrm>
              <a:off x="663339" y="3581300"/>
              <a:ext cx="0" cy="99300"/>
            </a:xfrm>
            <a:prstGeom prst="straightConnector1">
              <a:avLst/>
            </a:prstGeom>
            <a:noFill/>
            <a:ln cap="flat" cmpd="sng" w="7275">
              <a:solidFill>
                <a:schemeClr val="accent5"/>
              </a:solidFill>
              <a:prstDash val="solid"/>
              <a:round/>
              <a:headEnd len="med" w="med" type="none"/>
              <a:tailEnd len="med" w="med" type="none"/>
            </a:ln>
          </p:spPr>
        </p:cxnSp>
        <p:grpSp>
          <p:nvGrpSpPr>
            <p:cNvPr id="693" name="Google Shape;693;p30"/>
            <p:cNvGrpSpPr/>
            <p:nvPr/>
          </p:nvGrpSpPr>
          <p:grpSpPr>
            <a:xfrm>
              <a:off x="582271" y="3884786"/>
              <a:ext cx="163346" cy="209083"/>
              <a:chOff x="10315069" y="4958259"/>
              <a:chExt cx="385979" cy="494053"/>
            </a:xfrm>
          </p:grpSpPr>
          <p:sp>
            <p:nvSpPr>
              <p:cNvPr id="694" name="Google Shape;694;p30"/>
              <p:cNvSpPr/>
              <p:nvPr/>
            </p:nvSpPr>
            <p:spPr>
              <a:xfrm>
                <a:off x="10315069" y="5220529"/>
                <a:ext cx="212300" cy="231783"/>
              </a:xfrm>
              <a:custGeom>
                <a:rect b="b" l="l" r="r" t="t"/>
                <a:pathLst>
                  <a:path extrusionOk="0" h="231783" w="212300">
                    <a:moveTo>
                      <a:pt x="137264" y="217309"/>
                    </a:moveTo>
                    <a:lnTo>
                      <a:pt x="116638" y="217309"/>
                    </a:lnTo>
                    <a:lnTo>
                      <a:pt x="116638" y="44704"/>
                    </a:lnTo>
                    <a:cubicBezTo>
                      <a:pt x="116638" y="28036"/>
                      <a:pt x="130058" y="14474"/>
                      <a:pt x="146552" y="14474"/>
                    </a:cubicBezTo>
                    <a:lnTo>
                      <a:pt x="205063" y="14474"/>
                    </a:lnTo>
                    <a:cubicBezTo>
                      <a:pt x="209060" y="14474"/>
                      <a:pt x="212300" y="11235"/>
                      <a:pt x="212300" y="7237"/>
                    </a:cubicBezTo>
                    <a:cubicBezTo>
                      <a:pt x="212300" y="3239"/>
                      <a:pt x="209060" y="0"/>
                      <a:pt x="205063" y="0"/>
                    </a:cubicBezTo>
                    <a:lnTo>
                      <a:pt x="72251" y="0"/>
                    </a:lnTo>
                    <a:cubicBezTo>
                      <a:pt x="47776" y="0"/>
                      <a:pt x="27863" y="20054"/>
                      <a:pt x="27863" y="44704"/>
                    </a:cubicBezTo>
                    <a:lnTo>
                      <a:pt x="27863" y="217309"/>
                    </a:lnTo>
                    <a:lnTo>
                      <a:pt x="7237" y="217309"/>
                    </a:lnTo>
                    <a:cubicBezTo>
                      <a:pt x="3240" y="217309"/>
                      <a:pt x="0" y="220549"/>
                      <a:pt x="0" y="224547"/>
                    </a:cubicBezTo>
                    <a:cubicBezTo>
                      <a:pt x="0" y="228544"/>
                      <a:pt x="3240" y="231784"/>
                      <a:pt x="7237" y="231784"/>
                    </a:cubicBezTo>
                    <a:lnTo>
                      <a:pt x="137264" y="231784"/>
                    </a:lnTo>
                    <a:cubicBezTo>
                      <a:pt x="141261" y="231784"/>
                      <a:pt x="144501" y="228544"/>
                      <a:pt x="144501" y="224547"/>
                    </a:cubicBezTo>
                    <a:cubicBezTo>
                      <a:pt x="144501" y="220549"/>
                      <a:pt x="141261" y="217309"/>
                      <a:pt x="137264" y="217309"/>
                    </a:cubicBezTo>
                    <a:close/>
                    <a:moveTo>
                      <a:pt x="102164" y="44704"/>
                    </a:moveTo>
                    <a:lnTo>
                      <a:pt x="102164" y="217309"/>
                    </a:lnTo>
                    <a:lnTo>
                      <a:pt x="42337" y="217309"/>
                    </a:lnTo>
                    <a:lnTo>
                      <a:pt x="42337" y="44704"/>
                    </a:lnTo>
                    <a:cubicBezTo>
                      <a:pt x="42337" y="28036"/>
                      <a:pt x="55757" y="14474"/>
                      <a:pt x="72251" y="14474"/>
                    </a:cubicBezTo>
                    <a:lnTo>
                      <a:pt x="113879" y="14474"/>
                    </a:lnTo>
                    <a:cubicBezTo>
                      <a:pt x="106608" y="22439"/>
                      <a:pt x="102164" y="33058"/>
                      <a:pt x="102164" y="44704"/>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95" name="Google Shape;695;p30"/>
              <p:cNvSpPr/>
              <p:nvPr/>
            </p:nvSpPr>
            <p:spPr>
              <a:xfrm>
                <a:off x="10443122" y="5005092"/>
                <a:ext cx="211487" cy="304844"/>
              </a:xfrm>
              <a:custGeom>
                <a:rect b="b" l="l" r="r" t="t"/>
                <a:pathLst>
                  <a:path extrusionOk="0" h="304844" w="211487">
                    <a:moveTo>
                      <a:pt x="211488" y="82572"/>
                    </a:moveTo>
                    <a:cubicBezTo>
                      <a:pt x="211488" y="78997"/>
                      <a:pt x="210288" y="75473"/>
                      <a:pt x="208109" y="72647"/>
                    </a:cubicBezTo>
                    <a:lnTo>
                      <a:pt x="159958" y="10210"/>
                    </a:lnTo>
                    <a:cubicBezTo>
                      <a:pt x="154953" y="3721"/>
                      <a:pt x="147400" y="0"/>
                      <a:pt x="139237" y="0"/>
                    </a:cubicBezTo>
                    <a:cubicBezTo>
                      <a:pt x="131075" y="0"/>
                      <a:pt x="123522" y="3721"/>
                      <a:pt x="118517" y="10211"/>
                    </a:cubicBezTo>
                    <a:lnTo>
                      <a:pt x="70366" y="72647"/>
                    </a:lnTo>
                    <a:cubicBezTo>
                      <a:pt x="68187" y="75473"/>
                      <a:pt x="66987" y="78997"/>
                      <a:pt x="66987" y="82572"/>
                    </a:cubicBezTo>
                    <a:cubicBezTo>
                      <a:pt x="66987" y="91506"/>
                      <a:pt x="74222" y="98775"/>
                      <a:pt x="83115" y="98775"/>
                    </a:cubicBezTo>
                    <a:lnTo>
                      <a:pt x="94850" y="98775"/>
                    </a:lnTo>
                    <a:lnTo>
                      <a:pt x="94850" y="260141"/>
                    </a:lnTo>
                    <a:cubicBezTo>
                      <a:pt x="94850" y="276809"/>
                      <a:pt x="81430" y="290371"/>
                      <a:pt x="64936" y="290371"/>
                    </a:cubicBezTo>
                    <a:lnTo>
                      <a:pt x="7237" y="290371"/>
                    </a:lnTo>
                    <a:cubicBezTo>
                      <a:pt x="3240" y="290371"/>
                      <a:pt x="0" y="293610"/>
                      <a:pt x="0" y="297608"/>
                    </a:cubicBezTo>
                    <a:cubicBezTo>
                      <a:pt x="0" y="301606"/>
                      <a:pt x="3240" y="304845"/>
                      <a:pt x="7237" y="304845"/>
                    </a:cubicBezTo>
                    <a:lnTo>
                      <a:pt x="139237" y="304845"/>
                    </a:lnTo>
                    <a:cubicBezTo>
                      <a:pt x="163712" y="304845"/>
                      <a:pt x="183625" y="284791"/>
                      <a:pt x="183625" y="260141"/>
                    </a:cubicBezTo>
                    <a:lnTo>
                      <a:pt x="183625" y="98775"/>
                    </a:lnTo>
                    <a:lnTo>
                      <a:pt x="195360" y="98775"/>
                    </a:lnTo>
                    <a:cubicBezTo>
                      <a:pt x="204253" y="98775"/>
                      <a:pt x="211488" y="91506"/>
                      <a:pt x="211488" y="82572"/>
                    </a:cubicBezTo>
                    <a:close/>
                    <a:moveTo>
                      <a:pt x="176388" y="84301"/>
                    </a:moveTo>
                    <a:cubicBezTo>
                      <a:pt x="172391" y="84301"/>
                      <a:pt x="169151" y="87540"/>
                      <a:pt x="169151" y="91538"/>
                    </a:cubicBezTo>
                    <a:lnTo>
                      <a:pt x="169151" y="260141"/>
                    </a:lnTo>
                    <a:cubicBezTo>
                      <a:pt x="169151" y="276809"/>
                      <a:pt x="155731" y="290371"/>
                      <a:pt x="139237" y="290371"/>
                    </a:cubicBezTo>
                    <a:lnTo>
                      <a:pt x="97608" y="290371"/>
                    </a:lnTo>
                    <a:cubicBezTo>
                      <a:pt x="104880" y="282406"/>
                      <a:pt x="109324" y="271787"/>
                      <a:pt x="109324" y="260141"/>
                    </a:cubicBezTo>
                    <a:lnTo>
                      <a:pt x="109324" y="91538"/>
                    </a:lnTo>
                    <a:cubicBezTo>
                      <a:pt x="109324" y="87540"/>
                      <a:pt x="106084" y="84301"/>
                      <a:pt x="102087" y="84301"/>
                    </a:cubicBezTo>
                    <a:lnTo>
                      <a:pt x="83115" y="84301"/>
                    </a:lnTo>
                    <a:cubicBezTo>
                      <a:pt x="82203" y="84301"/>
                      <a:pt x="81461" y="83525"/>
                      <a:pt x="81461" y="82572"/>
                    </a:cubicBezTo>
                    <a:cubicBezTo>
                      <a:pt x="81461" y="82179"/>
                      <a:pt x="81591" y="81793"/>
                      <a:pt x="81828" y="81486"/>
                    </a:cubicBezTo>
                    <a:lnTo>
                      <a:pt x="129978" y="19051"/>
                    </a:lnTo>
                    <a:cubicBezTo>
                      <a:pt x="132221" y="16143"/>
                      <a:pt x="135597" y="14474"/>
                      <a:pt x="139237" y="14474"/>
                    </a:cubicBezTo>
                    <a:cubicBezTo>
                      <a:pt x="142878" y="14474"/>
                      <a:pt x="146253" y="16142"/>
                      <a:pt x="148496" y="19050"/>
                    </a:cubicBezTo>
                    <a:lnTo>
                      <a:pt x="196647" y="81486"/>
                    </a:lnTo>
                    <a:cubicBezTo>
                      <a:pt x="196883" y="81793"/>
                      <a:pt x="197014" y="82179"/>
                      <a:pt x="197014" y="82572"/>
                    </a:cubicBezTo>
                    <a:cubicBezTo>
                      <a:pt x="197014" y="83525"/>
                      <a:pt x="196272" y="84301"/>
                      <a:pt x="195360" y="84301"/>
                    </a:cubicBezTo>
                    <a:lnTo>
                      <a:pt x="176388" y="84301"/>
                    </a:ln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sp>
            <p:nvSpPr>
              <p:cNvPr id="696" name="Google Shape;696;p30"/>
              <p:cNvSpPr/>
              <p:nvPr/>
            </p:nvSpPr>
            <p:spPr>
              <a:xfrm>
                <a:off x="10463671" y="4958259"/>
                <a:ext cx="237377" cy="222152"/>
              </a:xfrm>
              <a:custGeom>
                <a:rect b="b" l="l" r="r" t="t"/>
                <a:pathLst>
                  <a:path extrusionOk="0" h="222152" w="237377">
                    <a:moveTo>
                      <a:pt x="118689" y="0"/>
                    </a:moveTo>
                    <a:cubicBezTo>
                      <a:pt x="53244" y="0"/>
                      <a:pt x="0" y="53670"/>
                      <a:pt x="0" y="119638"/>
                    </a:cubicBezTo>
                    <a:cubicBezTo>
                      <a:pt x="0" y="160167"/>
                      <a:pt x="20114" y="197624"/>
                      <a:pt x="53807" y="219835"/>
                    </a:cubicBezTo>
                    <a:cubicBezTo>
                      <a:pt x="57143" y="222034"/>
                      <a:pt x="61632" y="221112"/>
                      <a:pt x="63832" y="217776"/>
                    </a:cubicBezTo>
                    <a:cubicBezTo>
                      <a:pt x="66032" y="214439"/>
                      <a:pt x="65110" y="209949"/>
                      <a:pt x="61773" y="207750"/>
                    </a:cubicBezTo>
                    <a:cubicBezTo>
                      <a:pt x="32156" y="188225"/>
                      <a:pt x="14474" y="155286"/>
                      <a:pt x="14474" y="119638"/>
                    </a:cubicBezTo>
                    <a:cubicBezTo>
                      <a:pt x="14474" y="61652"/>
                      <a:pt x="61225" y="14474"/>
                      <a:pt x="118689" y="14474"/>
                    </a:cubicBezTo>
                    <a:cubicBezTo>
                      <a:pt x="176152" y="14474"/>
                      <a:pt x="222903" y="61652"/>
                      <a:pt x="222904" y="119638"/>
                    </a:cubicBezTo>
                    <a:cubicBezTo>
                      <a:pt x="222904" y="156079"/>
                      <a:pt x="204615" y="189410"/>
                      <a:pt x="173979" y="208800"/>
                    </a:cubicBezTo>
                    <a:cubicBezTo>
                      <a:pt x="170601" y="210937"/>
                      <a:pt x="169597" y="215408"/>
                      <a:pt x="171734" y="218785"/>
                    </a:cubicBezTo>
                    <a:cubicBezTo>
                      <a:pt x="173112" y="220962"/>
                      <a:pt x="175458" y="222153"/>
                      <a:pt x="177857" y="222153"/>
                    </a:cubicBezTo>
                    <a:cubicBezTo>
                      <a:pt x="179179" y="222153"/>
                      <a:pt x="180519" y="221790"/>
                      <a:pt x="181719" y="221030"/>
                    </a:cubicBezTo>
                    <a:cubicBezTo>
                      <a:pt x="216570" y="198973"/>
                      <a:pt x="237378" y="161069"/>
                      <a:pt x="237378" y="119638"/>
                    </a:cubicBezTo>
                    <a:cubicBezTo>
                      <a:pt x="237378" y="53670"/>
                      <a:pt x="184134" y="0"/>
                      <a:pt x="118689" y="0"/>
                    </a:cubicBezTo>
                    <a:close/>
                  </a:path>
                </a:pathLst>
              </a:custGeom>
              <a:solidFill>
                <a:srgbClr val="000000"/>
              </a:solidFill>
              <a:ln>
                <a:noFill/>
              </a:ln>
            </p:spPr>
            <p:txBody>
              <a:bodyPr anchorCtr="0" anchor="ctr" bIns="17675" lIns="35325" spcFirstLastPara="1" rIns="35325" wrap="square" tIns="17675">
                <a:noAutofit/>
              </a:bodyPr>
              <a:lstStyle/>
              <a:p>
                <a:pPr indent="0" lvl="0" marL="0" marR="0" rtl="0" algn="l">
                  <a:spcBef>
                    <a:spcPts val="0"/>
                  </a:spcBef>
                  <a:spcAft>
                    <a:spcPts val="0"/>
                  </a:spcAft>
                  <a:buNone/>
                </a:pPr>
                <a:r>
                  <a:t/>
                </a:r>
                <a:endParaRPr sz="722">
                  <a:solidFill>
                    <a:srgbClr val="000000"/>
                  </a:solidFill>
                  <a:latin typeface="Calibri"/>
                  <a:ea typeface="Calibri"/>
                  <a:cs typeface="Calibri"/>
                  <a:sym typeface="Calibri"/>
                </a:endParaRPr>
              </a:p>
            </p:txBody>
          </p:sp>
        </p:grpSp>
      </p:grpSp>
      <p:sp>
        <p:nvSpPr>
          <p:cNvPr id="697" name="Google Shape;697;p30"/>
          <p:cNvSpPr txBox="1"/>
          <p:nvPr/>
        </p:nvSpPr>
        <p:spPr>
          <a:xfrm>
            <a:off x="1737400" y="1509750"/>
            <a:ext cx="6486600" cy="212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400">
                <a:solidFill>
                  <a:schemeClr val="lt1"/>
                </a:solidFill>
                <a:latin typeface="Montserrat"/>
                <a:ea typeface="Montserrat"/>
                <a:cs typeface="Montserrat"/>
                <a:sym typeface="Montserrat"/>
              </a:rPr>
              <a:t>Conclusions</a:t>
            </a:r>
            <a:endParaRPr b="1" sz="24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None/>
            </a:pPr>
            <a:r>
              <a:rPr lang="en-GB">
                <a:solidFill>
                  <a:schemeClr val="lt1"/>
                </a:solidFill>
                <a:latin typeface="Montserrat"/>
                <a:ea typeface="Montserrat"/>
                <a:cs typeface="Montserrat"/>
                <a:sym typeface="Montserrat"/>
              </a:rPr>
              <a:t>Technological</a:t>
            </a:r>
            <a:r>
              <a:rPr lang="en-GB">
                <a:solidFill>
                  <a:schemeClr val="lt1"/>
                </a:solidFill>
                <a:latin typeface="Montserrat"/>
                <a:ea typeface="Montserrat"/>
                <a:cs typeface="Montserrat"/>
                <a:sym typeface="Montserrat"/>
              </a:rPr>
              <a:t> i</a:t>
            </a:r>
            <a:r>
              <a:rPr lang="en-GB">
                <a:solidFill>
                  <a:schemeClr val="lt1"/>
                </a:solidFill>
                <a:latin typeface="Montserrat"/>
                <a:ea typeface="Montserrat"/>
                <a:cs typeface="Montserrat"/>
                <a:sym typeface="Montserrat"/>
              </a:rPr>
              <a:t>nnovation in dementia care must:</a:t>
            </a:r>
            <a:endParaRPr>
              <a:solidFill>
                <a:schemeClr val="lt1"/>
              </a:solidFill>
              <a:latin typeface="Montserrat"/>
              <a:ea typeface="Montserrat"/>
              <a:cs typeface="Montserrat"/>
              <a:sym typeface="Montserrat"/>
            </a:endParaRPr>
          </a:p>
          <a:p>
            <a:pPr indent="-298450" lvl="0" marL="457200" rtl="0" algn="l">
              <a:lnSpc>
                <a:spcPct val="115000"/>
              </a:lnSpc>
              <a:spcBef>
                <a:spcPts val="1200"/>
              </a:spcBef>
              <a:spcAft>
                <a:spcPts val="0"/>
              </a:spcAft>
              <a:buClr>
                <a:schemeClr val="lt1"/>
              </a:buClr>
              <a:buSzPts val="1100"/>
              <a:buFont typeface="Montserrat"/>
              <a:buChar char="●"/>
            </a:pPr>
            <a:r>
              <a:rPr lang="en-GB">
                <a:solidFill>
                  <a:schemeClr val="lt1"/>
                </a:solidFill>
                <a:latin typeface="Montserrat"/>
                <a:ea typeface="Montserrat"/>
                <a:cs typeface="Montserrat"/>
                <a:sym typeface="Montserrat"/>
              </a:rPr>
              <a:t>start from real needs of PLWD and their caregivers;</a:t>
            </a:r>
            <a:endParaRPr>
              <a:solidFill>
                <a:schemeClr val="lt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lt1"/>
              </a:buClr>
              <a:buSzPts val="1100"/>
              <a:buFont typeface="Montserrat"/>
              <a:buChar char="●"/>
            </a:pPr>
            <a:r>
              <a:rPr lang="en-GB">
                <a:solidFill>
                  <a:schemeClr val="lt1"/>
                </a:solidFill>
                <a:latin typeface="Montserrat"/>
                <a:ea typeface="Montserrat"/>
                <a:cs typeface="Montserrat"/>
                <a:sym typeface="Montserrat"/>
              </a:rPr>
              <a:t>facilitate personal interactions between </a:t>
            </a:r>
            <a:r>
              <a:rPr lang="en-GB">
                <a:solidFill>
                  <a:schemeClr val="lt1"/>
                </a:solidFill>
                <a:latin typeface="Montserrat"/>
                <a:ea typeface="Montserrat"/>
                <a:cs typeface="Montserrat"/>
                <a:sym typeface="Montserrat"/>
              </a:rPr>
              <a:t>PLWD</a:t>
            </a:r>
            <a:r>
              <a:rPr lang="en-GB">
                <a:solidFill>
                  <a:schemeClr val="lt1"/>
                </a:solidFill>
                <a:latin typeface="Montserrat"/>
                <a:ea typeface="Montserrat"/>
                <a:cs typeface="Montserrat"/>
                <a:sym typeface="Montserrat"/>
              </a:rPr>
              <a:t> and caregivers;</a:t>
            </a:r>
            <a:endParaRPr>
              <a:solidFill>
                <a:schemeClr val="lt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lt1"/>
              </a:buClr>
              <a:buSzPts val="1100"/>
              <a:buFont typeface="Montserrat"/>
              <a:buChar char="●"/>
            </a:pPr>
            <a:r>
              <a:rPr lang="en-GB">
                <a:solidFill>
                  <a:schemeClr val="lt1"/>
                </a:solidFill>
                <a:latin typeface="Montserrat"/>
                <a:ea typeface="Montserrat"/>
                <a:cs typeface="Montserrat"/>
                <a:sym typeface="Montserrat"/>
              </a:rPr>
              <a:t>support and coordinate access to healthcare services;</a:t>
            </a:r>
            <a:endParaRPr>
              <a:solidFill>
                <a:schemeClr val="lt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lt1"/>
              </a:buClr>
              <a:buSzPts val="1100"/>
              <a:buFont typeface="Montserrat"/>
              <a:buChar char="●"/>
            </a:pPr>
            <a:r>
              <a:rPr lang="en-GB">
                <a:solidFill>
                  <a:schemeClr val="lt1"/>
                </a:solidFill>
                <a:latin typeface="Montserrat"/>
                <a:ea typeface="Montserrat"/>
                <a:cs typeface="Montserrat"/>
                <a:sym typeface="Montserrat"/>
              </a:rPr>
              <a:t>demonstrate that it can improve quality of life in the long term</a:t>
            </a:r>
            <a:endParaRPr>
              <a:solidFill>
                <a:schemeClr val="lt1"/>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31"/>
          <p:cNvSpPr txBox="1"/>
          <p:nvPr/>
        </p:nvSpPr>
        <p:spPr>
          <a:xfrm>
            <a:off x="1387650" y="2467397"/>
            <a:ext cx="63687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167"/>
              <a:buFont typeface="Arial"/>
              <a:buNone/>
            </a:pPr>
            <a:r>
              <a:rPr b="1" lang="en-GB" sz="3200">
                <a:solidFill>
                  <a:schemeClr val="accent5"/>
                </a:solidFill>
                <a:latin typeface="Montserrat"/>
                <a:ea typeface="Montserrat"/>
                <a:cs typeface="Montserrat"/>
                <a:sym typeface="Montserrat"/>
              </a:rPr>
              <a:t>THANK YOU</a:t>
            </a:r>
            <a:endParaRPr b="1" i="0" sz="3200" u="none" cap="none" strike="noStrike">
              <a:solidFill>
                <a:schemeClr val="accent5"/>
              </a:solidFill>
              <a:latin typeface="Montserrat"/>
              <a:ea typeface="Montserrat"/>
              <a:cs typeface="Montserrat"/>
              <a:sym typeface="Montserrat"/>
            </a:endParaRPr>
          </a:p>
        </p:txBody>
      </p:sp>
      <p:sp>
        <p:nvSpPr>
          <p:cNvPr id="703" name="Google Shape;703;p31"/>
          <p:cNvSpPr txBox="1"/>
          <p:nvPr/>
        </p:nvSpPr>
        <p:spPr>
          <a:xfrm>
            <a:off x="3072000" y="4956503"/>
            <a:ext cx="3000000" cy="16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800">
                <a:solidFill>
                  <a:srgbClr val="000000"/>
                </a:solidFill>
                <a:latin typeface="Montserrat"/>
                <a:ea typeface="Montserrat"/>
                <a:cs typeface="Montserrat"/>
                <a:sym typeface="Montserrat"/>
              </a:rPr>
              <a:t>This template has been created by </a:t>
            </a:r>
            <a:r>
              <a:rPr b="1" lang="en-GB" sz="800">
                <a:solidFill>
                  <a:srgbClr val="000000"/>
                </a:solidFill>
                <a:uFill>
                  <a:noFill/>
                </a:uFill>
                <a:latin typeface="Montserrat"/>
                <a:ea typeface="Montserrat"/>
                <a:cs typeface="Montserrat"/>
                <a:sym typeface="Montserrat"/>
                <a:hlinkClick r:id="rId3">
                  <a:extLst>
                    <a:ext uri="{A12FA001-AC4F-418D-AE19-62706E023703}">
                      <ahyp:hlinkClr val="tx"/>
                    </a:ext>
                  </a:extLst>
                </a:hlinkClick>
              </a:rPr>
              <a:t>Slidesgo</a:t>
            </a:r>
            <a:endParaRPr b="1" sz="800">
              <a:solidFill>
                <a:srgbClr val="000000"/>
              </a:solidFill>
              <a:latin typeface="Montserrat"/>
              <a:ea typeface="Montserrat"/>
              <a:cs typeface="Montserrat"/>
              <a:sym typeface="Montserrat"/>
            </a:endParaRPr>
          </a:p>
        </p:txBody>
      </p:sp>
      <p:pic>
        <p:nvPicPr>
          <p:cNvPr id="704" name="Google Shape;704;p31" title="Screenshot 2026-05-20 at 09.33.49.png"/>
          <p:cNvPicPr preferRelativeResize="0"/>
          <p:nvPr/>
        </p:nvPicPr>
        <p:blipFill>
          <a:blip r:embed="rId4">
            <a:alphaModFix/>
          </a:blip>
          <a:stretch>
            <a:fillRect/>
          </a:stretch>
        </p:blipFill>
        <p:spPr>
          <a:xfrm>
            <a:off x="2926150" y="290500"/>
            <a:ext cx="6217850" cy="767625"/>
          </a:xfrm>
          <a:prstGeom prst="rect">
            <a:avLst/>
          </a:prstGeom>
          <a:noFill/>
          <a:ln>
            <a:noFill/>
          </a:ln>
        </p:spPr>
      </p:pic>
      <p:pic>
        <p:nvPicPr>
          <p:cNvPr id="705" name="Google Shape;705;p31" title="Screenshot 2026-05-20 at 09.34.32.png"/>
          <p:cNvPicPr preferRelativeResize="0"/>
          <p:nvPr/>
        </p:nvPicPr>
        <p:blipFill>
          <a:blip r:embed="rId5">
            <a:alphaModFix/>
          </a:blip>
          <a:stretch>
            <a:fillRect/>
          </a:stretch>
        </p:blipFill>
        <p:spPr>
          <a:xfrm>
            <a:off x="152400" y="152401"/>
            <a:ext cx="2462025" cy="10437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grpSp>
        <p:nvGrpSpPr>
          <p:cNvPr id="710" name="Google Shape;710;p32"/>
          <p:cNvGrpSpPr/>
          <p:nvPr/>
        </p:nvGrpSpPr>
        <p:grpSpPr>
          <a:xfrm>
            <a:off x="3423975" y="1547682"/>
            <a:ext cx="3111797" cy="3038325"/>
            <a:chOff x="2463400" y="853476"/>
            <a:chExt cx="4205700" cy="4106400"/>
          </a:xfrm>
        </p:grpSpPr>
        <p:sp>
          <p:nvSpPr>
            <p:cNvPr id="711" name="Google Shape;711;p32"/>
            <p:cNvSpPr/>
            <p:nvPr/>
          </p:nvSpPr>
          <p:spPr>
            <a:xfrm>
              <a:off x="2463400" y="853476"/>
              <a:ext cx="4205700" cy="4106400"/>
            </a:xfrm>
            <a:prstGeom prst="ellipse">
              <a:avLst/>
            </a:prstGeom>
            <a:solidFill>
              <a:srgbClr val="D0E0E3">
                <a:alpha val="59490"/>
              </a:srgbClr>
            </a:solidFill>
            <a:ln>
              <a:noFill/>
            </a:ln>
          </p:spPr>
          <p:txBody>
            <a:bodyPr anchorCtr="0" anchor="ctr" bIns="67050" lIns="67050" spcFirstLastPara="1" rIns="67050" wrap="square" tIns="67050">
              <a:noAutofit/>
            </a:bodyPr>
            <a:lstStyle/>
            <a:p>
              <a:pPr indent="0" lvl="0" marL="0" rtl="0" algn="ctr">
                <a:spcBef>
                  <a:spcPts val="0"/>
                </a:spcBef>
                <a:spcAft>
                  <a:spcPts val="0"/>
                </a:spcAft>
                <a:buNone/>
              </a:pPr>
              <a:r>
                <a:t/>
              </a:r>
              <a:endParaRPr sz="711">
                <a:solidFill>
                  <a:srgbClr val="0C343D"/>
                </a:solidFill>
                <a:latin typeface="Roboto"/>
                <a:ea typeface="Roboto"/>
                <a:cs typeface="Roboto"/>
                <a:sym typeface="Roboto"/>
              </a:endParaRPr>
            </a:p>
          </p:txBody>
        </p:sp>
        <p:pic>
          <p:nvPicPr>
            <p:cNvPr id="712" name="Google Shape;712;p32" title="Gráfico"/>
            <p:cNvPicPr preferRelativeResize="0"/>
            <p:nvPr/>
          </p:nvPicPr>
          <p:blipFill>
            <a:blip r:embed="rId3">
              <a:alphaModFix/>
            </a:blip>
            <a:stretch>
              <a:fillRect/>
            </a:stretch>
          </p:blipFill>
          <p:spPr>
            <a:xfrm>
              <a:off x="2841409" y="1222602"/>
              <a:ext cx="3449771" cy="3368072"/>
            </a:xfrm>
            <a:prstGeom prst="rect">
              <a:avLst/>
            </a:prstGeom>
            <a:noFill/>
            <a:ln>
              <a:noFill/>
            </a:ln>
          </p:spPr>
        </p:pic>
        <p:pic>
          <p:nvPicPr>
            <p:cNvPr id="713" name="Google Shape;713;p32" title="Gráfico"/>
            <p:cNvPicPr preferRelativeResize="0"/>
            <p:nvPr/>
          </p:nvPicPr>
          <p:blipFill>
            <a:blip r:embed="rId4">
              <a:alphaModFix/>
            </a:blip>
            <a:stretch>
              <a:fillRect/>
            </a:stretch>
          </p:blipFill>
          <p:spPr>
            <a:xfrm>
              <a:off x="3454763" y="1807035"/>
              <a:ext cx="2222987" cy="2199275"/>
            </a:xfrm>
            <a:prstGeom prst="rect">
              <a:avLst/>
            </a:prstGeom>
            <a:noFill/>
            <a:ln>
              <a:noFill/>
            </a:ln>
          </p:spPr>
        </p:pic>
      </p:grpSp>
      <p:sp>
        <p:nvSpPr>
          <p:cNvPr id="714" name="Google Shape;714;p32"/>
          <p:cNvSpPr/>
          <p:nvPr/>
        </p:nvSpPr>
        <p:spPr>
          <a:xfrm>
            <a:off x="1295701" y="1136234"/>
            <a:ext cx="1596300" cy="493500"/>
          </a:xfrm>
          <a:prstGeom prst="roundRect">
            <a:avLst>
              <a:gd fmla="val 16667" name="adj"/>
            </a:avLst>
          </a:prstGeom>
          <a:solidFill>
            <a:srgbClr val="E3ECEE"/>
          </a:solidFill>
          <a:ln>
            <a:noFill/>
          </a:ln>
        </p:spPr>
        <p:txBody>
          <a:bodyPr anchorCtr="0" anchor="ctr" bIns="83600" lIns="83600" spcFirstLastPara="1" rIns="83600" wrap="square" tIns="83600">
            <a:noAutofit/>
          </a:bodyPr>
          <a:lstStyle/>
          <a:p>
            <a:pPr indent="0" lvl="0" marL="0" rtl="0" algn="ctr">
              <a:spcBef>
                <a:spcPts val="0"/>
              </a:spcBef>
              <a:spcAft>
                <a:spcPts val="0"/>
              </a:spcAft>
              <a:buNone/>
            </a:pPr>
            <a:r>
              <a:rPr b="1" lang="en-GB" sz="1200">
                <a:solidFill>
                  <a:srgbClr val="0C343D"/>
                </a:solidFill>
                <a:latin typeface="Montserrat"/>
                <a:ea typeface="Montserrat"/>
                <a:cs typeface="Montserrat"/>
                <a:sym typeface="Montserrat"/>
              </a:rPr>
              <a:t>PEAK EXPERIENCE</a:t>
            </a:r>
            <a:endParaRPr sz="1200">
              <a:solidFill>
                <a:srgbClr val="0C343D"/>
              </a:solidFill>
              <a:latin typeface="Montserrat"/>
              <a:ea typeface="Montserrat"/>
              <a:cs typeface="Montserrat"/>
              <a:sym typeface="Montserrat"/>
            </a:endParaRPr>
          </a:p>
        </p:txBody>
      </p:sp>
      <p:sp>
        <p:nvSpPr>
          <p:cNvPr id="715" name="Google Shape;715;p32"/>
          <p:cNvSpPr/>
          <p:nvPr/>
        </p:nvSpPr>
        <p:spPr>
          <a:xfrm flipH="1">
            <a:off x="6876201" y="3657734"/>
            <a:ext cx="1596300" cy="493500"/>
          </a:xfrm>
          <a:prstGeom prst="roundRect">
            <a:avLst>
              <a:gd fmla="val 16667" name="adj"/>
            </a:avLst>
          </a:prstGeom>
          <a:solidFill>
            <a:srgbClr val="134F5C"/>
          </a:solidFill>
          <a:ln>
            <a:noFill/>
          </a:ln>
        </p:spPr>
        <p:txBody>
          <a:bodyPr anchorCtr="0" anchor="ctr" bIns="102275" lIns="102275" spcFirstLastPara="1" rIns="102275" wrap="square" tIns="102275">
            <a:noAutofit/>
          </a:bodyPr>
          <a:lstStyle/>
          <a:p>
            <a:pPr indent="0" lvl="0" marL="0" rtl="0" algn="ctr">
              <a:spcBef>
                <a:spcPts val="0"/>
              </a:spcBef>
              <a:spcAft>
                <a:spcPts val="0"/>
              </a:spcAft>
              <a:buClr>
                <a:srgbClr val="000000"/>
              </a:buClr>
              <a:buSzPts val="848"/>
              <a:buFont typeface="Arial"/>
              <a:buNone/>
            </a:pPr>
            <a:r>
              <a:rPr b="1" lang="en-GB" sz="1200">
                <a:solidFill>
                  <a:srgbClr val="FFFFFF"/>
                </a:solidFill>
                <a:latin typeface="Montserrat"/>
                <a:ea typeface="Montserrat"/>
                <a:cs typeface="Montserrat"/>
                <a:sym typeface="Montserrat"/>
              </a:rPr>
              <a:t>SAFETY NEEDS</a:t>
            </a:r>
            <a:endParaRPr b="1" sz="1200">
              <a:solidFill>
                <a:srgbClr val="FFFFFF"/>
              </a:solidFill>
              <a:latin typeface="Montserrat"/>
              <a:ea typeface="Montserrat"/>
              <a:cs typeface="Montserrat"/>
              <a:sym typeface="Montserrat"/>
            </a:endParaRPr>
          </a:p>
        </p:txBody>
      </p:sp>
      <p:sp>
        <p:nvSpPr>
          <p:cNvPr id="716" name="Google Shape;716;p32"/>
          <p:cNvSpPr/>
          <p:nvPr/>
        </p:nvSpPr>
        <p:spPr>
          <a:xfrm flipH="1">
            <a:off x="1295809" y="3153434"/>
            <a:ext cx="1596300" cy="493500"/>
          </a:xfrm>
          <a:prstGeom prst="roundRect">
            <a:avLst>
              <a:gd fmla="val 16667" name="adj"/>
            </a:avLst>
          </a:prstGeom>
          <a:solidFill>
            <a:srgbClr val="45818E"/>
          </a:solidFill>
          <a:ln>
            <a:noFill/>
          </a:ln>
        </p:spPr>
        <p:txBody>
          <a:bodyPr anchorCtr="0" anchor="ctr" bIns="102275" lIns="102275" spcFirstLastPara="1" rIns="102275" wrap="square" tIns="102275">
            <a:noAutofit/>
          </a:bodyPr>
          <a:lstStyle/>
          <a:p>
            <a:pPr indent="0" lvl="0" marL="0" rtl="0" algn="ctr">
              <a:spcBef>
                <a:spcPts val="0"/>
              </a:spcBef>
              <a:spcAft>
                <a:spcPts val="0"/>
              </a:spcAft>
              <a:buNone/>
            </a:pPr>
            <a:r>
              <a:rPr b="1" lang="en-GB" sz="1200">
                <a:solidFill>
                  <a:srgbClr val="E3ECEE"/>
                </a:solidFill>
                <a:latin typeface="Montserrat"/>
                <a:ea typeface="Montserrat"/>
                <a:cs typeface="Montserrat"/>
                <a:sym typeface="Montserrat"/>
              </a:rPr>
              <a:t>LOVE &amp; BELONGING</a:t>
            </a:r>
            <a:endParaRPr b="1" sz="1200">
              <a:solidFill>
                <a:srgbClr val="E3ECEE"/>
              </a:solidFill>
              <a:latin typeface="Montserrat"/>
              <a:ea typeface="Montserrat"/>
              <a:cs typeface="Montserrat"/>
              <a:sym typeface="Montserrat"/>
            </a:endParaRPr>
          </a:p>
        </p:txBody>
      </p:sp>
      <p:sp>
        <p:nvSpPr>
          <p:cNvPr id="717" name="Google Shape;717;p32"/>
          <p:cNvSpPr/>
          <p:nvPr/>
        </p:nvSpPr>
        <p:spPr>
          <a:xfrm flipH="1">
            <a:off x="6876200" y="1382985"/>
            <a:ext cx="1596300" cy="578100"/>
          </a:xfrm>
          <a:prstGeom prst="roundRect">
            <a:avLst>
              <a:gd fmla="val 16667" name="adj"/>
            </a:avLst>
          </a:prstGeom>
          <a:solidFill>
            <a:srgbClr val="D0E0E3"/>
          </a:solidFill>
          <a:ln>
            <a:noFill/>
          </a:ln>
        </p:spPr>
        <p:txBody>
          <a:bodyPr anchorCtr="0" anchor="ctr" bIns="102275" lIns="102275" spcFirstLastPara="1" rIns="102275" wrap="square" tIns="102275">
            <a:noAutofit/>
          </a:bodyPr>
          <a:lstStyle/>
          <a:p>
            <a:pPr indent="0" lvl="0" marL="0" rtl="0" algn="ctr">
              <a:spcBef>
                <a:spcPts val="0"/>
              </a:spcBef>
              <a:spcAft>
                <a:spcPts val="0"/>
              </a:spcAft>
              <a:buClr>
                <a:srgbClr val="000000"/>
              </a:buClr>
              <a:buSzPts val="900"/>
              <a:buFont typeface="Arial"/>
              <a:buNone/>
            </a:pPr>
            <a:r>
              <a:rPr b="1" lang="en-GB" sz="1200">
                <a:solidFill>
                  <a:srgbClr val="134F5C"/>
                </a:solidFill>
                <a:latin typeface="Montserrat"/>
                <a:ea typeface="Montserrat"/>
                <a:cs typeface="Montserrat"/>
                <a:sym typeface="Montserrat"/>
              </a:rPr>
              <a:t>SELF-</a:t>
            </a:r>
            <a:endParaRPr b="1"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rPr b="1" lang="en-GB" sz="1200">
                <a:solidFill>
                  <a:srgbClr val="134F5C"/>
                </a:solidFill>
                <a:latin typeface="Montserrat"/>
                <a:ea typeface="Montserrat"/>
                <a:cs typeface="Montserrat"/>
                <a:sym typeface="Montserrat"/>
              </a:rPr>
              <a:t>ACTU-</a:t>
            </a:r>
            <a:endParaRPr b="1" sz="1200">
              <a:solidFill>
                <a:srgbClr val="134F5C"/>
              </a:solidFill>
              <a:latin typeface="Montserrat"/>
              <a:ea typeface="Montserrat"/>
              <a:cs typeface="Montserrat"/>
              <a:sym typeface="Montserrat"/>
            </a:endParaRPr>
          </a:p>
          <a:p>
            <a:pPr indent="0" lvl="0" marL="0" rtl="0" algn="ctr">
              <a:spcBef>
                <a:spcPts val="0"/>
              </a:spcBef>
              <a:spcAft>
                <a:spcPts val="0"/>
              </a:spcAft>
              <a:buClr>
                <a:srgbClr val="000000"/>
              </a:buClr>
              <a:buSzPts val="900"/>
              <a:buFont typeface="Arial"/>
              <a:buNone/>
            </a:pPr>
            <a:r>
              <a:rPr b="1" lang="en-GB" sz="1200">
                <a:solidFill>
                  <a:srgbClr val="134F5C"/>
                </a:solidFill>
                <a:latin typeface="Montserrat"/>
                <a:ea typeface="Montserrat"/>
                <a:cs typeface="Montserrat"/>
                <a:sym typeface="Montserrat"/>
              </a:rPr>
              <a:t>ALIZATION</a:t>
            </a:r>
            <a:endParaRPr b="1" sz="1200">
              <a:solidFill>
                <a:srgbClr val="45818E"/>
              </a:solidFill>
              <a:latin typeface="Montserrat"/>
              <a:ea typeface="Montserrat"/>
              <a:cs typeface="Montserrat"/>
              <a:sym typeface="Montserrat"/>
            </a:endParaRPr>
          </a:p>
        </p:txBody>
      </p:sp>
      <p:sp>
        <p:nvSpPr>
          <p:cNvPr id="718" name="Google Shape;718;p32"/>
          <p:cNvSpPr/>
          <p:nvPr/>
        </p:nvSpPr>
        <p:spPr>
          <a:xfrm flipH="1">
            <a:off x="1307726" y="4162034"/>
            <a:ext cx="1596300" cy="493500"/>
          </a:xfrm>
          <a:prstGeom prst="roundRect">
            <a:avLst>
              <a:gd fmla="val 16667" name="adj"/>
            </a:avLst>
          </a:prstGeom>
          <a:solidFill>
            <a:srgbClr val="0C343D"/>
          </a:solidFill>
          <a:ln>
            <a:noFill/>
          </a:ln>
        </p:spPr>
        <p:txBody>
          <a:bodyPr anchorCtr="0" anchor="ctr" bIns="60450" lIns="60450" spcFirstLastPara="1" rIns="60450" wrap="square" tIns="60450">
            <a:noAutofit/>
          </a:bodyPr>
          <a:lstStyle/>
          <a:p>
            <a:pPr indent="0" lvl="0" marL="0" rtl="0" algn="ctr">
              <a:spcBef>
                <a:spcPts val="0"/>
              </a:spcBef>
              <a:spcAft>
                <a:spcPts val="0"/>
              </a:spcAft>
              <a:buNone/>
            </a:pPr>
            <a:r>
              <a:rPr b="1" lang="en-GB" sz="1200">
                <a:solidFill>
                  <a:srgbClr val="FFFFFF"/>
                </a:solidFill>
                <a:latin typeface="Montserrat"/>
                <a:ea typeface="Montserrat"/>
                <a:cs typeface="Montserrat"/>
                <a:sym typeface="Montserrat"/>
              </a:rPr>
              <a:t>PHYSIOLOGICAL NEEDS</a:t>
            </a:r>
            <a:endParaRPr b="1" sz="1200">
              <a:solidFill>
                <a:srgbClr val="FFFFFF"/>
              </a:solidFill>
              <a:latin typeface="Montserrat"/>
              <a:ea typeface="Montserrat"/>
              <a:cs typeface="Montserrat"/>
              <a:sym typeface="Montserrat"/>
            </a:endParaRPr>
          </a:p>
        </p:txBody>
      </p:sp>
      <p:sp>
        <p:nvSpPr>
          <p:cNvPr id="719" name="Google Shape;719;p32"/>
          <p:cNvSpPr/>
          <p:nvPr/>
        </p:nvSpPr>
        <p:spPr>
          <a:xfrm flipH="1">
            <a:off x="4654672" y="2747023"/>
            <a:ext cx="649800" cy="639300"/>
          </a:xfrm>
          <a:prstGeom prst="ellipse">
            <a:avLst/>
          </a:prstGeom>
          <a:solidFill>
            <a:srgbClr val="0C343D"/>
          </a:solidFill>
          <a:ln>
            <a:noFill/>
          </a:ln>
        </p:spPr>
        <p:txBody>
          <a:bodyPr anchorCtr="0" anchor="ctr" bIns="54650" lIns="54650" spcFirstLastPara="1" rIns="54650" wrap="square" tIns="54650">
            <a:noAutofit/>
          </a:bodyPr>
          <a:lstStyle/>
          <a:p>
            <a:pPr indent="0" lvl="0" marL="0" rtl="0" algn="ctr">
              <a:spcBef>
                <a:spcPts val="0"/>
              </a:spcBef>
              <a:spcAft>
                <a:spcPts val="0"/>
              </a:spcAft>
              <a:buNone/>
            </a:pPr>
            <a:r>
              <a:t/>
            </a:r>
            <a:endParaRPr b="1" sz="917">
              <a:solidFill>
                <a:srgbClr val="FFFFFF"/>
              </a:solidFill>
              <a:latin typeface="Montserrat"/>
              <a:ea typeface="Montserrat"/>
              <a:cs typeface="Montserrat"/>
              <a:sym typeface="Montserrat"/>
            </a:endParaRPr>
          </a:p>
        </p:txBody>
      </p:sp>
      <p:cxnSp>
        <p:nvCxnSpPr>
          <p:cNvPr id="720" name="Google Shape;720;p32"/>
          <p:cNvCxnSpPr>
            <a:stCxn id="718" idx="1"/>
            <a:endCxn id="719" idx="5"/>
          </p:cNvCxnSpPr>
          <p:nvPr/>
        </p:nvCxnSpPr>
        <p:spPr>
          <a:xfrm flipH="1" rot="10800000">
            <a:off x="2904026" y="3292784"/>
            <a:ext cx="1845900" cy="1116000"/>
          </a:xfrm>
          <a:prstGeom prst="bentConnector2">
            <a:avLst/>
          </a:prstGeom>
          <a:noFill/>
          <a:ln cap="flat" cmpd="sng" w="16075">
            <a:solidFill>
              <a:srgbClr val="0C343D"/>
            </a:solidFill>
            <a:prstDash val="solid"/>
            <a:round/>
            <a:headEnd len="med" w="med" type="none"/>
            <a:tailEnd len="med" w="med" type="none"/>
          </a:ln>
        </p:spPr>
      </p:cxnSp>
      <p:cxnSp>
        <p:nvCxnSpPr>
          <p:cNvPr id="721" name="Google Shape;721;p32"/>
          <p:cNvCxnSpPr>
            <a:stCxn id="715" idx="3"/>
            <a:endCxn id="713" idx="3"/>
          </p:cNvCxnSpPr>
          <p:nvPr/>
        </p:nvCxnSpPr>
        <p:spPr>
          <a:xfrm rot="10800000">
            <a:off x="5802201" y="3066884"/>
            <a:ext cx="1074000" cy="837600"/>
          </a:xfrm>
          <a:prstGeom prst="bentConnector3">
            <a:avLst>
              <a:gd fmla="val 49997" name="adj1"/>
            </a:avLst>
          </a:prstGeom>
          <a:noFill/>
          <a:ln cap="flat" cmpd="sng" w="16075">
            <a:solidFill>
              <a:srgbClr val="134F5C"/>
            </a:solidFill>
            <a:prstDash val="solid"/>
            <a:round/>
            <a:headEnd len="med" w="med" type="none"/>
            <a:tailEnd len="med" w="med" type="none"/>
          </a:ln>
        </p:spPr>
      </p:cxnSp>
      <p:cxnSp>
        <p:nvCxnSpPr>
          <p:cNvPr id="722" name="Google Shape;722;p32"/>
          <p:cNvCxnSpPr>
            <a:stCxn id="716" idx="1"/>
            <a:endCxn id="713" idx="1"/>
          </p:cNvCxnSpPr>
          <p:nvPr/>
        </p:nvCxnSpPr>
        <p:spPr>
          <a:xfrm flipH="1" rot="10800000">
            <a:off x="2892109" y="3066884"/>
            <a:ext cx="1265400" cy="333300"/>
          </a:xfrm>
          <a:prstGeom prst="bentConnector3">
            <a:avLst>
              <a:gd fmla="val 49999" name="adj1"/>
            </a:avLst>
          </a:prstGeom>
          <a:noFill/>
          <a:ln cap="flat" cmpd="sng" w="16075">
            <a:solidFill>
              <a:srgbClr val="45818E"/>
            </a:solidFill>
            <a:prstDash val="solid"/>
            <a:round/>
            <a:headEnd len="med" w="med" type="none"/>
            <a:tailEnd len="med" w="med" type="none"/>
          </a:ln>
        </p:spPr>
      </p:cxnSp>
      <p:cxnSp>
        <p:nvCxnSpPr>
          <p:cNvPr id="723" name="Google Shape;723;p32"/>
          <p:cNvCxnSpPr>
            <a:endCxn id="724" idx="3"/>
          </p:cNvCxnSpPr>
          <p:nvPr/>
        </p:nvCxnSpPr>
        <p:spPr>
          <a:xfrm>
            <a:off x="5628200" y="2384373"/>
            <a:ext cx="1248000" cy="469200"/>
          </a:xfrm>
          <a:prstGeom prst="bentConnector3">
            <a:avLst>
              <a:gd fmla="val 50000" name="adj1"/>
            </a:avLst>
          </a:prstGeom>
          <a:noFill/>
          <a:ln cap="flat" cmpd="sng" w="16075">
            <a:solidFill>
              <a:srgbClr val="A2C4C9"/>
            </a:solidFill>
            <a:prstDash val="solid"/>
            <a:round/>
            <a:headEnd len="med" w="med" type="none"/>
            <a:tailEnd len="med" w="med" type="none"/>
          </a:ln>
        </p:spPr>
      </p:cxnSp>
      <p:cxnSp>
        <p:nvCxnSpPr>
          <p:cNvPr id="725" name="Google Shape;725;p32"/>
          <p:cNvCxnSpPr>
            <a:endCxn id="726" idx="1"/>
          </p:cNvCxnSpPr>
          <p:nvPr/>
        </p:nvCxnSpPr>
        <p:spPr>
          <a:xfrm rot="10800000">
            <a:off x="2892108" y="2391584"/>
            <a:ext cx="978600" cy="422400"/>
          </a:xfrm>
          <a:prstGeom prst="bentConnector3">
            <a:avLst>
              <a:gd fmla="val 50000" name="adj1"/>
            </a:avLst>
          </a:prstGeom>
          <a:noFill/>
          <a:ln cap="flat" cmpd="sng" w="16075">
            <a:solidFill>
              <a:srgbClr val="76A5AF"/>
            </a:solidFill>
            <a:prstDash val="solid"/>
            <a:round/>
            <a:headEnd len="med" w="med" type="none"/>
            <a:tailEnd len="med" w="med" type="none"/>
          </a:ln>
        </p:spPr>
      </p:cxnSp>
      <p:sp>
        <p:nvSpPr>
          <p:cNvPr id="724" name="Google Shape;724;p32"/>
          <p:cNvSpPr/>
          <p:nvPr/>
        </p:nvSpPr>
        <p:spPr>
          <a:xfrm flipH="1">
            <a:off x="6876200" y="2564523"/>
            <a:ext cx="1596300" cy="578100"/>
          </a:xfrm>
          <a:prstGeom prst="roundRect">
            <a:avLst>
              <a:gd fmla="val 16667" name="adj"/>
            </a:avLst>
          </a:prstGeom>
          <a:solidFill>
            <a:srgbClr val="A2C4C9"/>
          </a:solidFill>
          <a:ln>
            <a:noFill/>
          </a:ln>
        </p:spPr>
        <p:txBody>
          <a:bodyPr anchorCtr="0" anchor="ctr" bIns="102275" lIns="102275" spcFirstLastPara="1" rIns="102275" wrap="square" tIns="102275">
            <a:noAutofit/>
          </a:bodyPr>
          <a:lstStyle/>
          <a:p>
            <a:pPr indent="0" lvl="0" marL="0" rtl="0" algn="ctr">
              <a:spcBef>
                <a:spcPts val="0"/>
              </a:spcBef>
              <a:spcAft>
                <a:spcPts val="0"/>
              </a:spcAft>
              <a:buClr>
                <a:srgbClr val="000000"/>
              </a:buClr>
              <a:buSzPts val="848"/>
              <a:buFont typeface="Arial"/>
              <a:buNone/>
            </a:pPr>
            <a:r>
              <a:rPr b="1" lang="en-GB" sz="1200">
                <a:solidFill>
                  <a:srgbClr val="45818E"/>
                </a:solidFill>
                <a:latin typeface="Montserrat"/>
                <a:ea typeface="Montserrat"/>
                <a:cs typeface="Montserrat"/>
                <a:sym typeface="Montserrat"/>
              </a:rPr>
              <a:t>AESTHETIC &amp; COGNITIVE NEEDS</a:t>
            </a:r>
            <a:endParaRPr b="1" sz="1200">
              <a:solidFill>
                <a:srgbClr val="45818E"/>
              </a:solidFill>
              <a:latin typeface="Montserrat"/>
              <a:ea typeface="Montserrat"/>
              <a:cs typeface="Montserrat"/>
              <a:sym typeface="Montserrat"/>
            </a:endParaRPr>
          </a:p>
        </p:txBody>
      </p:sp>
      <p:sp>
        <p:nvSpPr>
          <p:cNvPr id="726" name="Google Shape;726;p32"/>
          <p:cNvSpPr/>
          <p:nvPr/>
        </p:nvSpPr>
        <p:spPr>
          <a:xfrm flipH="1">
            <a:off x="1295808" y="2144834"/>
            <a:ext cx="1596300" cy="493500"/>
          </a:xfrm>
          <a:prstGeom prst="roundRect">
            <a:avLst>
              <a:gd fmla="val 16667" name="adj"/>
            </a:avLst>
          </a:prstGeom>
          <a:solidFill>
            <a:srgbClr val="76A5AF"/>
          </a:solidFill>
          <a:ln>
            <a:noFill/>
          </a:ln>
        </p:spPr>
        <p:txBody>
          <a:bodyPr anchorCtr="0" anchor="ctr" bIns="102275" lIns="102275" spcFirstLastPara="1" rIns="102275" wrap="square" tIns="102275">
            <a:noAutofit/>
          </a:bodyPr>
          <a:lstStyle/>
          <a:p>
            <a:pPr indent="0" lvl="0" marL="0" rtl="0" algn="ctr">
              <a:spcBef>
                <a:spcPts val="0"/>
              </a:spcBef>
              <a:spcAft>
                <a:spcPts val="0"/>
              </a:spcAft>
              <a:buClr>
                <a:srgbClr val="000000"/>
              </a:buClr>
              <a:buSzPts val="848"/>
              <a:buFont typeface="Arial"/>
              <a:buNone/>
            </a:pPr>
            <a:r>
              <a:rPr b="1" lang="en-GB" sz="1200">
                <a:solidFill>
                  <a:srgbClr val="D0E0E3"/>
                </a:solidFill>
                <a:latin typeface="Montserrat"/>
                <a:ea typeface="Montserrat"/>
                <a:cs typeface="Montserrat"/>
                <a:sym typeface="Montserrat"/>
              </a:rPr>
              <a:t>ESTEEM</a:t>
            </a:r>
            <a:endParaRPr b="1" sz="1200">
              <a:solidFill>
                <a:srgbClr val="D0E0E3"/>
              </a:solidFill>
              <a:latin typeface="Montserrat"/>
              <a:ea typeface="Montserrat"/>
              <a:cs typeface="Montserrat"/>
              <a:sym typeface="Montserrat"/>
            </a:endParaRPr>
          </a:p>
        </p:txBody>
      </p:sp>
      <p:cxnSp>
        <p:nvCxnSpPr>
          <p:cNvPr id="727" name="Google Shape;727;p32"/>
          <p:cNvCxnSpPr>
            <a:stCxn id="712" idx="2"/>
            <a:endCxn id="717" idx="1"/>
          </p:cNvCxnSpPr>
          <p:nvPr/>
        </p:nvCxnSpPr>
        <p:spPr>
          <a:xfrm rot="-5400000">
            <a:off x="5405756" y="1246085"/>
            <a:ext cx="2640900" cy="3492600"/>
          </a:xfrm>
          <a:prstGeom prst="bentConnector4">
            <a:avLst>
              <a:gd fmla="val -9017" name="adj1"/>
              <a:gd fmla="val 106818" name="adj2"/>
            </a:avLst>
          </a:prstGeom>
          <a:noFill/>
          <a:ln cap="flat" cmpd="sng" w="16075">
            <a:solidFill>
              <a:srgbClr val="D0E0E3"/>
            </a:solidFill>
            <a:prstDash val="solid"/>
            <a:round/>
            <a:headEnd len="med" w="med" type="none"/>
            <a:tailEnd len="med" w="med" type="none"/>
          </a:ln>
        </p:spPr>
      </p:cxnSp>
      <p:cxnSp>
        <p:nvCxnSpPr>
          <p:cNvPr id="728" name="Google Shape;728;p32"/>
          <p:cNvCxnSpPr>
            <a:stCxn id="714" idx="3"/>
            <a:endCxn id="711" idx="0"/>
          </p:cNvCxnSpPr>
          <p:nvPr/>
        </p:nvCxnSpPr>
        <p:spPr>
          <a:xfrm>
            <a:off x="2892001" y="1382984"/>
            <a:ext cx="2088000" cy="164700"/>
          </a:xfrm>
          <a:prstGeom prst="bentConnector2">
            <a:avLst/>
          </a:prstGeom>
          <a:noFill/>
          <a:ln cap="flat" cmpd="sng" w="16075">
            <a:solidFill>
              <a:srgbClr val="E3ECEE"/>
            </a:solidFill>
            <a:prstDash val="solid"/>
            <a:round/>
            <a:headEnd len="med" w="med" type="none"/>
            <a:tailEnd len="med" w="med" type="none"/>
          </a:ln>
        </p:spPr>
      </p:cxnSp>
      <p:sp>
        <p:nvSpPr>
          <p:cNvPr id="729" name="Google Shape;729;p32"/>
          <p:cNvSpPr txBox="1"/>
          <p:nvPr>
            <p:ph type="title"/>
          </p:nvPr>
        </p:nvSpPr>
        <p:spPr>
          <a:xfrm>
            <a:off x="2406550" y="652129"/>
            <a:ext cx="5148300" cy="333300"/>
          </a:xfrm>
          <a:prstGeom prst="rect">
            <a:avLst/>
          </a:prstGeom>
          <a:solidFill>
            <a:schemeClr val="lt1"/>
          </a:solidFill>
          <a:ln>
            <a:noFill/>
          </a:ln>
        </p:spPr>
        <p:txBody>
          <a:bodyPr anchorCtr="0" anchor="b" bIns="91425" lIns="91425" spcFirstLastPara="1" rIns="91425" wrap="square" tIns="91425">
            <a:normAutofit fontScale="90000"/>
          </a:bodyPr>
          <a:lstStyle/>
          <a:p>
            <a:pPr indent="0" lvl="0" marL="0" rtl="0" algn="ctr">
              <a:spcBef>
                <a:spcPts val="0"/>
              </a:spcBef>
              <a:spcAft>
                <a:spcPts val="0"/>
              </a:spcAft>
              <a:buClr>
                <a:schemeClr val="dk1"/>
              </a:buClr>
              <a:buSzPct val="55000"/>
              <a:buFont typeface="Arial"/>
              <a:buNone/>
            </a:pPr>
            <a:r>
              <a:rPr b="1" lang="en-GB" sz="2000">
                <a:latin typeface="Montserrat"/>
                <a:ea typeface="Montserrat"/>
                <a:cs typeface="Montserrat"/>
                <a:sym typeface="Montserrat"/>
              </a:rPr>
              <a:t>Holistic person-centred approach</a:t>
            </a:r>
            <a:endParaRPr b="1" sz="2000">
              <a:latin typeface="Montserrat"/>
              <a:ea typeface="Montserrat"/>
              <a:cs typeface="Montserrat"/>
              <a:sym typeface="Montserrat"/>
            </a:endParaRPr>
          </a:p>
        </p:txBody>
      </p:sp>
      <p:sp>
        <p:nvSpPr>
          <p:cNvPr id="730" name="Google Shape;730;p32"/>
          <p:cNvSpPr/>
          <p:nvPr/>
        </p:nvSpPr>
        <p:spPr>
          <a:xfrm>
            <a:off x="-47312" y="-61800"/>
            <a:ext cx="1106700" cy="5267100"/>
          </a:xfrm>
          <a:prstGeom prst="rect">
            <a:avLst/>
          </a:prstGeom>
          <a:solidFill>
            <a:srgbClr val="D0E0E3">
              <a:alpha val="20890"/>
            </a:srgbClr>
          </a:solidFill>
          <a:ln>
            <a:noFill/>
          </a:ln>
        </p:spPr>
        <p:txBody>
          <a:bodyPr anchorCtr="0" anchor="ctr" bIns="83500" lIns="83500" spcFirstLastPara="1" rIns="83500" wrap="square" tIns="83500">
            <a:noAutofit/>
          </a:bodyPr>
          <a:lstStyle/>
          <a:p>
            <a:pPr indent="0" lvl="0" marL="0" rtl="0" algn="ctr">
              <a:spcBef>
                <a:spcPts val="0"/>
              </a:spcBef>
              <a:spcAft>
                <a:spcPts val="0"/>
              </a:spcAft>
              <a:buNone/>
            </a:pPr>
            <a:r>
              <a:t/>
            </a:r>
            <a:endParaRPr sz="1279"/>
          </a:p>
        </p:txBody>
      </p:sp>
      <p:grpSp>
        <p:nvGrpSpPr>
          <p:cNvPr id="731" name="Google Shape;731;p32"/>
          <p:cNvGrpSpPr/>
          <p:nvPr/>
        </p:nvGrpSpPr>
        <p:grpSpPr>
          <a:xfrm>
            <a:off x="125429" y="1465591"/>
            <a:ext cx="761228" cy="1096751"/>
            <a:chOff x="238853" y="1321425"/>
            <a:chExt cx="833400" cy="1200735"/>
          </a:xfrm>
        </p:grpSpPr>
        <p:grpSp>
          <p:nvGrpSpPr>
            <p:cNvPr id="732" name="Google Shape;732;p32"/>
            <p:cNvGrpSpPr/>
            <p:nvPr/>
          </p:nvGrpSpPr>
          <p:grpSpPr>
            <a:xfrm>
              <a:off x="543538" y="1925862"/>
              <a:ext cx="209084" cy="209083"/>
              <a:chOff x="6341822" y="3181974"/>
              <a:chExt cx="494054" cy="494053"/>
            </a:xfrm>
          </p:grpSpPr>
          <p:sp>
            <p:nvSpPr>
              <p:cNvPr id="733" name="Google Shape;733;p32"/>
              <p:cNvSpPr/>
              <p:nvPr/>
            </p:nvSpPr>
            <p:spPr>
              <a:xfrm>
                <a:off x="6402706" y="3345893"/>
                <a:ext cx="80041" cy="14474"/>
              </a:xfrm>
              <a:custGeom>
                <a:rect b="b" l="l" r="r" t="t"/>
                <a:pathLst>
                  <a:path extrusionOk="0" h="14474" w="80041">
                    <a:moveTo>
                      <a:pt x="80042" y="7237"/>
                    </a:moveTo>
                    <a:cubicBezTo>
                      <a:pt x="80042" y="3239"/>
                      <a:pt x="76801" y="0"/>
                      <a:pt x="72804" y="0"/>
                    </a:cubicBezTo>
                    <a:lnTo>
                      <a:pt x="7237" y="0"/>
                    </a:lnTo>
                    <a:cubicBezTo>
                      <a:pt x="3240" y="0"/>
                      <a:pt x="0" y="3239"/>
                      <a:pt x="0" y="7237"/>
                    </a:cubicBezTo>
                    <a:cubicBezTo>
                      <a:pt x="0" y="11235"/>
                      <a:pt x="3240" y="14474"/>
                      <a:pt x="7237" y="14474"/>
                    </a:cubicBezTo>
                    <a:lnTo>
                      <a:pt x="72804" y="14474"/>
                    </a:lnTo>
                    <a:cubicBezTo>
                      <a:pt x="76801" y="14474"/>
                      <a:pt x="80042" y="11235"/>
                      <a:pt x="80042" y="7237"/>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734" name="Google Shape;734;p32"/>
              <p:cNvSpPr/>
              <p:nvPr/>
            </p:nvSpPr>
            <p:spPr>
              <a:xfrm>
                <a:off x="6760517"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735" name="Google Shape;735;p32"/>
              <p:cNvSpPr/>
              <p:nvPr/>
            </p:nvSpPr>
            <p:spPr>
              <a:xfrm>
                <a:off x="6783465"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736" name="Google Shape;736;p32"/>
              <p:cNvSpPr/>
              <p:nvPr/>
            </p:nvSpPr>
            <p:spPr>
              <a:xfrm>
                <a:off x="6341822" y="3181974"/>
                <a:ext cx="494054" cy="494053"/>
              </a:xfrm>
              <a:custGeom>
                <a:rect b="b" l="l" r="r" t="t"/>
                <a:pathLst>
                  <a:path extrusionOk="0" h="494053" w="494054">
                    <a:moveTo>
                      <a:pt x="494055" y="133689"/>
                    </a:moveTo>
                    <a:cubicBezTo>
                      <a:pt x="494055" y="96126"/>
                      <a:pt x="463496" y="65567"/>
                      <a:pt x="425933" y="65567"/>
                    </a:cubicBezTo>
                    <a:cubicBezTo>
                      <a:pt x="411106" y="65567"/>
                      <a:pt x="397382" y="70344"/>
                      <a:pt x="386185" y="78418"/>
                    </a:cubicBezTo>
                    <a:cubicBezTo>
                      <a:pt x="349860" y="48423"/>
                      <a:pt x="304546" y="30923"/>
                      <a:pt x="257500" y="28673"/>
                    </a:cubicBezTo>
                    <a:cubicBezTo>
                      <a:pt x="254696" y="12412"/>
                      <a:pt x="240502" y="0"/>
                      <a:pt x="223454" y="0"/>
                    </a:cubicBezTo>
                    <a:cubicBezTo>
                      <a:pt x="204399" y="0"/>
                      <a:pt x="188897" y="15502"/>
                      <a:pt x="188897" y="34558"/>
                    </a:cubicBezTo>
                    <a:cubicBezTo>
                      <a:pt x="188897" y="35121"/>
                      <a:pt x="188912" y="35682"/>
                      <a:pt x="188939" y="36239"/>
                    </a:cubicBezTo>
                    <a:cubicBezTo>
                      <a:pt x="156499" y="45169"/>
                      <a:pt x="126234" y="61709"/>
                      <a:pt x="101058" y="84304"/>
                    </a:cubicBezTo>
                    <a:cubicBezTo>
                      <a:pt x="101007" y="84304"/>
                      <a:pt x="100956" y="84302"/>
                      <a:pt x="100905" y="84302"/>
                    </a:cubicBezTo>
                    <a:cubicBezTo>
                      <a:pt x="45266" y="84302"/>
                      <a:pt x="0" y="129568"/>
                      <a:pt x="0" y="185207"/>
                    </a:cubicBezTo>
                    <a:cubicBezTo>
                      <a:pt x="0" y="212515"/>
                      <a:pt x="10910" y="237320"/>
                      <a:pt x="28592" y="255504"/>
                    </a:cubicBezTo>
                    <a:cubicBezTo>
                      <a:pt x="29911" y="289846"/>
                      <a:pt x="39396" y="323729"/>
                      <a:pt x="56105" y="353601"/>
                    </a:cubicBezTo>
                    <a:cubicBezTo>
                      <a:pt x="72260" y="382481"/>
                      <a:pt x="95144" y="407672"/>
                      <a:pt x="122346" y="426599"/>
                    </a:cubicBezTo>
                    <a:cubicBezTo>
                      <a:pt x="126932" y="464546"/>
                      <a:pt x="159312" y="494053"/>
                      <a:pt x="198476" y="494053"/>
                    </a:cubicBezTo>
                    <a:cubicBezTo>
                      <a:pt x="222618" y="494053"/>
                      <a:pt x="244178" y="482832"/>
                      <a:pt x="258249" y="465342"/>
                    </a:cubicBezTo>
                    <a:cubicBezTo>
                      <a:pt x="313730" y="462538"/>
                      <a:pt x="365460" y="439050"/>
                      <a:pt x="404218" y="398958"/>
                    </a:cubicBezTo>
                    <a:cubicBezTo>
                      <a:pt x="443827" y="357986"/>
                      <a:pt x="465641" y="304028"/>
                      <a:pt x="465641" y="247026"/>
                    </a:cubicBezTo>
                    <a:cubicBezTo>
                      <a:pt x="465641" y="228806"/>
                      <a:pt x="463392" y="210738"/>
                      <a:pt x="458965" y="193237"/>
                    </a:cubicBezTo>
                    <a:cubicBezTo>
                      <a:pt x="479872" y="181594"/>
                      <a:pt x="494054" y="159270"/>
                      <a:pt x="494055" y="133689"/>
                    </a:cubicBezTo>
                    <a:close/>
                    <a:moveTo>
                      <a:pt x="375271" y="88205"/>
                    </a:moveTo>
                    <a:cubicBezTo>
                      <a:pt x="364956" y="99683"/>
                      <a:pt x="358486" y="114671"/>
                      <a:pt x="357876" y="131134"/>
                    </a:cubicBezTo>
                    <a:lnTo>
                      <a:pt x="328481" y="131134"/>
                    </a:lnTo>
                    <a:cubicBezTo>
                      <a:pt x="314803" y="95614"/>
                      <a:pt x="294936" y="65511"/>
                      <a:pt x="270688" y="44272"/>
                    </a:cubicBezTo>
                    <a:cubicBezTo>
                      <a:pt x="308875" y="48737"/>
                      <a:pt x="345261" y="63964"/>
                      <a:pt x="375271" y="88205"/>
                    </a:cubicBezTo>
                    <a:close/>
                    <a:moveTo>
                      <a:pt x="223454" y="14474"/>
                    </a:moveTo>
                    <a:cubicBezTo>
                      <a:pt x="234527" y="14474"/>
                      <a:pt x="243537" y="23484"/>
                      <a:pt x="243537" y="34558"/>
                    </a:cubicBezTo>
                    <a:cubicBezTo>
                      <a:pt x="243537" y="45631"/>
                      <a:pt x="234528" y="54640"/>
                      <a:pt x="223454" y="54640"/>
                    </a:cubicBezTo>
                    <a:cubicBezTo>
                      <a:pt x="212380" y="54640"/>
                      <a:pt x="203371" y="45631"/>
                      <a:pt x="203371" y="34558"/>
                    </a:cubicBezTo>
                    <a:cubicBezTo>
                      <a:pt x="203371" y="23484"/>
                      <a:pt x="212381" y="14474"/>
                      <a:pt x="223454" y="14474"/>
                    </a:cubicBezTo>
                    <a:close/>
                    <a:moveTo>
                      <a:pt x="192667" y="50221"/>
                    </a:moveTo>
                    <a:cubicBezTo>
                      <a:pt x="198389" y="61421"/>
                      <a:pt x="210036" y="69113"/>
                      <a:pt x="223453" y="69113"/>
                    </a:cubicBezTo>
                    <a:cubicBezTo>
                      <a:pt x="237082" y="69113"/>
                      <a:pt x="248890" y="61180"/>
                      <a:pt x="254512" y="49691"/>
                    </a:cubicBezTo>
                    <a:cubicBezTo>
                      <a:pt x="278831" y="68524"/>
                      <a:pt x="298946" y="96891"/>
                      <a:pt x="312948" y="131135"/>
                    </a:cubicBezTo>
                    <a:lnTo>
                      <a:pt x="211433" y="131135"/>
                    </a:lnTo>
                    <a:cubicBezTo>
                      <a:pt x="207436" y="131135"/>
                      <a:pt x="204196" y="134374"/>
                      <a:pt x="204196" y="138372"/>
                    </a:cubicBezTo>
                    <a:cubicBezTo>
                      <a:pt x="204196" y="142370"/>
                      <a:pt x="207436" y="145609"/>
                      <a:pt x="211433" y="145609"/>
                    </a:cubicBezTo>
                    <a:lnTo>
                      <a:pt x="318380" y="145609"/>
                    </a:lnTo>
                    <a:cubicBezTo>
                      <a:pt x="324078" y="162216"/>
                      <a:pt x="328406" y="179972"/>
                      <a:pt x="331169" y="198517"/>
                    </a:cubicBezTo>
                    <a:cubicBezTo>
                      <a:pt x="309927" y="200781"/>
                      <a:pt x="293164" y="218245"/>
                      <a:pt x="291999" y="239790"/>
                    </a:cubicBezTo>
                    <a:lnTo>
                      <a:pt x="185735" y="239790"/>
                    </a:lnTo>
                    <a:cubicBezTo>
                      <a:pt x="195902" y="224045"/>
                      <a:pt x="201809" y="205304"/>
                      <a:pt x="201809" y="185207"/>
                    </a:cubicBezTo>
                    <a:cubicBezTo>
                      <a:pt x="201809" y="163380"/>
                      <a:pt x="194842" y="143153"/>
                      <a:pt x="183017" y="126625"/>
                    </a:cubicBezTo>
                    <a:cubicBezTo>
                      <a:pt x="188969" y="112842"/>
                      <a:pt x="195941" y="100015"/>
                      <a:pt x="203777" y="88495"/>
                    </a:cubicBezTo>
                    <a:cubicBezTo>
                      <a:pt x="206025" y="85190"/>
                      <a:pt x="205168" y="80688"/>
                      <a:pt x="201864" y="78440"/>
                    </a:cubicBezTo>
                    <a:cubicBezTo>
                      <a:pt x="198559" y="76190"/>
                      <a:pt x="194057" y="77048"/>
                      <a:pt x="191810" y="80352"/>
                    </a:cubicBezTo>
                    <a:cubicBezTo>
                      <a:pt x="184718" y="90777"/>
                      <a:pt x="178307" y="102187"/>
                      <a:pt x="172664" y="114342"/>
                    </a:cubicBezTo>
                    <a:cubicBezTo>
                      <a:pt x="158882" y="100388"/>
                      <a:pt x="141077" y="90416"/>
                      <a:pt x="121146" y="86342"/>
                    </a:cubicBezTo>
                    <a:cubicBezTo>
                      <a:pt x="142371" y="69712"/>
                      <a:pt x="166775" y="57366"/>
                      <a:pt x="192667" y="50221"/>
                    </a:cubicBezTo>
                    <a:close/>
                    <a:moveTo>
                      <a:pt x="335856" y="212737"/>
                    </a:moveTo>
                    <a:cubicBezTo>
                      <a:pt x="352095" y="212737"/>
                      <a:pt x="365306" y="225947"/>
                      <a:pt x="365306" y="242186"/>
                    </a:cubicBezTo>
                    <a:cubicBezTo>
                      <a:pt x="365306" y="258425"/>
                      <a:pt x="352095" y="271636"/>
                      <a:pt x="335856" y="271636"/>
                    </a:cubicBezTo>
                    <a:cubicBezTo>
                      <a:pt x="319617" y="271636"/>
                      <a:pt x="306406" y="258424"/>
                      <a:pt x="306406" y="242186"/>
                    </a:cubicBezTo>
                    <a:cubicBezTo>
                      <a:pt x="306406" y="225949"/>
                      <a:pt x="319617" y="212738"/>
                      <a:pt x="335856" y="212737"/>
                    </a:cubicBezTo>
                    <a:close/>
                    <a:moveTo>
                      <a:pt x="14474" y="185207"/>
                    </a:moveTo>
                    <a:cubicBezTo>
                      <a:pt x="14474" y="137548"/>
                      <a:pt x="53247" y="98776"/>
                      <a:pt x="100905" y="98776"/>
                    </a:cubicBezTo>
                    <a:cubicBezTo>
                      <a:pt x="148563" y="98776"/>
                      <a:pt x="187335" y="137549"/>
                      <a:pt x="187335" y="185207"/>
                    </a:cubicBezTo>
                    <a:cubicBezTo>
                      <a:pt x="187335" y="232864"/>
                      <a:pt x="148563" y="271637"/>
                      <a:pt x="100905" y="271637"/>
                    </a:cubicBezTo>
                    <a:cubicBezTo>
                      <a:pt x="53247" y="271637"/>
                      <a:pt x="14474" y="232864"/>
                      <a:pt x="14474" y="185207"/>
                    </a:cubicBezTo>
                    <a:close/>
                    <a:moveTo>
                      <a:pt x="44039" y="268516"/>
                    </a:moveTo>
                    <a:cubicBezTo>
                      <a:pt x="60243" y="279611"/>
                      <a:pt x="79827" y="286111"/>
                      <a:pt x="100905" y="286111"/>
                    </a:cubicBezTo>
                    <a:cubicBezTo>
                      <a:pt x="117105" y="286111"/>
                      <a:pt x="132423" y="282268"/>
                      <a:pt x="146004" y="275453"/>
                    </a:cubicBezTo>
                    <a:cubicBezTo>
                      <a:pt x="148017" y="300192"/>
                      <a:pt x="152653" y="324030"/>
                      <a:pt x="159816" y="346571"/>
                    </a:cubicBezTo>
                    <a:lnTo>
                      <a:pt x="68904" y="346571"/>
                    </a:lnTo>
                    <a:cubicBezTo>
                      <a:pt x="55543" y="322673"/>
                      <a:pt x="46973" y="296134"/>
                      <a:pt x="44039" y="268516"/>
                    </a:cubicBezTo>
                    <a:close/>
                    <a:moveTo>
                      <a:pt x="122278" y="408625"/>
                    </a:moveTo>
                    <a:cubicBezTo>
                      <a:pt x="104854" y="395140"/>
                      <a:pt x="89887" y="379018"/>
                      <a:pt x="77791" y="361045"/>
                    </a:cubicBezTo>
                    <a:lnTo>
                      <a:pt x="146448" y="361045"/>
                    </a:lnTo>
                    <a:cubicBezTo>
                      <a:pt x="133297" y="373207"/>
                      <a:pt x="124408" y="389902"/>
                      <a:pt x="122278" y="408625"/>
                    </a:cubicBezTo>
                    <a:close/>
                    <a:moveTo>
                      <a:pt x="198476" y="479580"/>
                    </a:moveTo>
                    <a:cubicBezTo>
                      <a:pt x="164160" y="479580"/>
                      <a:pt x="136242" y="451663"/>
                      <a:pt x="136242" y="417346"/>
                    </a:cubicBezTo>
                    <a:cubicBezTo>
                      <a:pt x="136242" y="383032"/>
                      <a:pt x="164160" y="355114"/>
                      <a:pt x="198476" y="355114"/>
                    </a:cubicBezTo>
                    <a:cubicBezTo>
                      <a:pt x="232791" y="355114"/>
                      <a:pt x="260709" y="383031"/>
                      <a:pt x="260709" y="417346"/>
                    </a:cubicBezTo>
                    <a:cubicBezTo>
                      <a:pt x="260709" y="451662"/>
                      <a:pt x="232791" y="479580"/>
                      <a:pt x="198476" y="479580"/>
                    </a:cubicBezTo>
                    <a:close/>
                    <a:moveTo>
                      <a:pt x="267815" y="450114"/>
                    </a:moveTo>
                    <a:cubicBezTo>
                      <a:pt x="272534" y="440170"/>
                      <a:pt x="275184" y="429063"/>
                      <a:pt x="275184" y="417344"/>
                    </a:cubicBezTo>
                    <a:cubicBezTo>
                      <a:pt x="275184" y="375048"/>
                      <a:pt x="240773" y="340638"/>
                      <a:pt x="198477" y="340638"/>
                    </a:cubicBezTo>
                    <a:cubicBezTo>
                      <a:pt x="190054" y="340638"/>
                      <a:pt x="181951" y="342022"/>
                      <a:pt x="174362" y="344543"/>
                    </a:cubicBezTo>
                    <a:cubicBezTo>
                      <a:pt x="166382" y="320167"/>
                      <a:pt x="161538" y="294126"/>
                      <a:pt x="159927" y="266996"/>
                    </a:cubicBezTo>
                    <a:cubicBezTo>
                      <a:pt x="165150" y="263216"/>
                      <a:pt x="169998" y="258950"/>
                      <a:pt x="174405" y="254262"/>
                    </a:cubicBezTo>
                    <a:lnTo>
                      <a:pt x="293633" y="254262"/>
                    </a:lnTo>
                    <a:cubicBezTo>
                      <a:pt x="298593" y="271573"/>
                      <a:pt x="313924" y="284536"/>
                      <a:pt x="332447" y="285965"/>
                    </a:cubicBezTo>
                    <a:cubicBezTo>
                      <a:pt x="329944" y="307083"/>
                      <a:pt x="325385" y="327506"/>
                      <a:pt x="318986" y="346570"/>
                    </a:cubicBezTo>
                    <a:lnTo>
                      <a:pt x="267947" y="346570"/>
                    </a:lnTo>
                    <a:cubicBezTo>
                      <a:pt x="263950" y="346570"/>
                      <a:pt x="260710" y="349810"/>
                      <a:pt x="260710" y="353807"/>
                    </a:cubicBezTo>
                    <a:cubicBezTo>
                      <a:pt x="260710" y="357805"/>
                      <a:pt x="263950" y="361044"/>
                      <a:pt x="267947" y="361044"/>
                    </a:cubicBezTo>
                    <a:lnTo>
                      <a:pt x="313662" y="361044"/>
                    </a:lnTo>
                    <a:cubicBezTo>
                      <a:pt x="306396" y="379207"/>
                      <a:pt x="297398" y="395876"/>
                      <a:pt x="286878" y="410399"/>
                    </a:cubicBezTo>
                    <a:cubicBezTo>
                      <a:pt x="284535" y="413636"/>
                      <a:pt x="285257" y="418161"/>
                      <a:pt x="288495" y="420506"/>
                    </a:cubicBezTo>
                    <a:cubicBezTo>
                      <a:pt x="289778" y="421435"/>
                      <a:pt x="291262" y="421883"/>
                      <a:pt x="292734" y="421883"/>
                    </a:cubicBezTo>
                    <a:cubicBezTo>
                      <a:pt x="294975" y="421883"/>
                      <a:pt x="297186" y="420843"/>
                      <a:pt x="298602" y="418889"/>
                    </a:cubicBezTo>
                    <a:cubicBezTo>
                      <a:pt x="310841" y="401992"/>
                      <a:pt x="321136" y="382409"/>
                      <a:pt x="329179" y="361044"/>
                    </a:cubicBezTo>
                    <a:lnTo>
                      <a:pt x="416687" y="361044"/>
                    </a:lnTo>
                    <a:cubicBezTo>
                      <a:pt x="383834" y="410050"/>
                      <a:pt x="330222" y="443877"/>
                      <a:pt x="267815" y="450114"/>
                    </a:cubicBezTo>
                    <a:close/>
                    <a:moveTo>
                      <a:pt x="425551" y="346570"/>
                    </a:moveTo>
                    <a:lnTo>
                      <a:pt x="334198" y="346570"/>
                    </a:lnTo>
                    <a:cubicBezTo>
                      <a:pt x="340427" y="326961"/>
                      <a:pt x="344823" y="306105"/>
                      <a:pt x="347169" y="284625"/>
                    </a:cubicBezTo>
                    <a:cubicBezTo>
                      <a:pt x="362055" y="280654"/>
                      <a:pt x="373845" y="269041"/>
                      <a:pt x="378078" y="254263"/>
                    </a:cubicBezTo>
                    <a:lnTo>
                      <a:pt x="451028" y="254263"/>
                    </a:lnTo>
                    <a:cubicBezTo>
                      <a:pt x="449878" y="287726"/>
                      <a:pt x="440800" y="319115"/>
                      <a:pt x="425551" y="346570"/>
                    </a:cubicBezTo>
                    <a:close/>
                    <a:moveTo>
                      <a:pt x="451039" y="239790"/>
                    </a:moveTo>
                    <a:lnTo>
                      <a:pt x="379711" y="239790"/>
                    </a:lnTo>
                    <a:cubicBezTo>
                      <a:pt x="378647" y="220100"/>
                      <a:pt x="364552" y="203829"/>
                      <a:pt x="345922" y="199441"/>
                    </a:cubicBezTo>
                    <a:cubicBezTo>
                      <a:pt x="343302" y="180671"/>
                      <a:pt x="339145" y="162614"/>
                      <a:pt x="333616" y="145609"/>
                    </a:cubicBezTo>
                    <a:lnTo>
                      <a:pt x="358877" y="145609"/>
                    </a:lnTo>
                    <a:cubicBezTo>
                      <a:pt x="364533" y="177504"/>
                      <a:pt x="392438" y="201809"/>
                      <a:pt x="425932" y="201809"/>
                    </a:cubicBezTo>
                    <a:cubicBezTo>
                      <a:pt x="432722" y="201809"/>
                      <a:pt x="439278" y="200798"/>
                      <a:pt x="445471" y="198940"/>
                    </a:cubicBezTo>
                    <a:cubicBezTo>
                      <a:pt x="448691" y="212283"/>
                      <a:pt x="450556" y="225969"/>
                      <a:pt x="451039" y="239790"/>
                    </a:cubicBezTo>
                    <a:lnTo>
                      <a:pt x="451039" y="239790"/>
                    </a:lnTo>
                    <a:close/>
                    <a:moveTo>
                      <a:pt x="425932" y="187336"/>
                    </a:moveTo>
                    <a:cubicBezTo>
                      <a:pt x="396351" y="187336"/>
                      <a:pt x="372285" y="163270"/>
                      <a:pt x="372285" y="133689"/>
                    </a:cubicBezTo>
                    <a:cubicBezTo>
                      <a:pt x="372285" y="104107"/>
                      <a:pt x="396351" y="80042"/>
                      <a:pt x="425932" y="80042"/>
                    </a:cubicBezTo>
                    <a:cubicBezTo>
                      <a:pt x="455514" y="80042"/>
                      <a:pt x="479580" y="104108"/>
                      <a:pt x="479580" y="133689"/>
                    </a:cubicBezTo>
                    <a:cubicBezTo>
                      <a:pt x="479580" y="163269"/>
                      <a:pt x="455514" y="187336"/>
                      <a:pt x="425932" y="187336"/>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737" name="Google Shape;737;p32"/>
              <p:cNvSpPr/>
              <p:nvPr/>
            </p:nvSpPr>
            <p:spPr>
              <a:xfrm>
                <a:off x="6513389" y="3592084"/>
                <a:ext cx="53815" cy="14474"/>
              </a:xfrm>
              <a:custGeom>
                <a:rect b="b" l="l" r="r" t="t"/>
                <a:pathLst>
                  <a:path extrusionOk="0" h="14474" w="53815">
                    <a:moveTo>
                      <a:pt x="46578" y="0"/>
                    </a:moveTo>
                    <a:lnTo>
                      <a:pt x="7237" y="0"/>
                    </a:lnTo>
                    <a:cubicBezTo>
                      <a:pt x="3240" y="0"/>
                      <a:pt x="0" y="3239"/>
                      <a:pt x="0" y="7237"/>
                    </a:cubicBezTo>
                    <a:cubicBezTo>
                      <a:pt x="0" y="11235"/>
                      <a:pt x="3240" y="14474"/>
                      <a:pt x="7237" y="14474"/>
                    </a:cubicBezTo>
                    <a:lnTo>
                      <a:pt x="46578" y="14474"/>
                    </a:lnTo>
                    <a:cubicBezTo>
                      <a:pt x="50575" y="14474"/>
                      <a:pt x="53815" y="11235"/>
                      <a:pt x="53815" y="7237"/>
                    </a:cubicBezTo>
                    <a:cubicBezTo>
                      <a:pt x="53815" y="3239"/>
                      <a:pt x="50575" y="0"/>
                      <a:pt x="46578"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738" name="Google Shape;738;p32"/>
              <p:cNvSpPr/>
              <p:nvPr/>
            </p:nvSpPr>
            <p:spPr>
              <a:xfrm>
                <a:off x="6736631" y="3308426"/>
                <a:ext cx="15411" cy="14474"/>
              </a:xfrm>
              <a:custGeom>
                <a:rect b="b" l="l" r="r" t="t"/>
                <a:pathLst>
                  <a:path extrusionOk="0" h="14474" w="15411">
                    <a:moveTo>
                      <a:pt x="8174" y="0"/>
                    </a:moveTo>
                    <a:lnTo>
                      <a:pt x="7237" y="0"/>
                    </a:lnTo>
                    <a:cubicBezTo>
                      <a:pt x="3240" y="0"/>
                      <a:pt x="0" y="3239"/>
                      <a:pt x="0" y="7237"/>
                    </a:cubicBezTo>
                    <a:cubicBezTo>
                      <a:pt x="0" y="11235"/>
                      <a:pt x="3240" y="14474"/>
                      <a:pt x="7237" y="14474"/>
                    </a:cubicBezTo>
                    <a:lnTo>
                      <a:pt x="8174" y="14474"/>
                    </a:lnTo>
                    <a:cubicBezTo>
                      <a:pt x="12171" y="14474"/>
                      <a:pt x="15411" y="11235"/>
                      <a:pt x="15411" y="7237"/>
                    </a:cubicBezTo>
                    <a:cubicBezTo>
                      <a:pt x="15411" y="3239"/>
                      <a:pt x="12171" y="0"/>
                      <a:pt x="8174" y="0"/>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sp>
            <p:nvSpPr>
              <p:cNvPr id="739" name="Google Shape;739;p32"/>
              <p:cNvSpPr/>
              <p:nvPr/>
            </p:nvSpPr>
            <p:spPr>
              <a:xfrm>
                <a:off x="6415819" y="3373994"/>
                <a:ext cx="53815" cy="14474"/>
              </a:xfrm>
              <a:custGeom>
                <a:rect b="b" l="l" r="r" t="t"/>
                <a:pathLst>
                  <a:path extrusionOk="0" h="14474" w="53815">
                    <a:moveTo>
                      <a:pt x="53815" y="7237"/>
                    </a:moveTo>
                    <a:cubicBezTo>
                      <a:pt x="53815" y="3239"/>
                      <a:pt x="50575" y="0"/>
                      <a:pt x="46578" y="0"/>
                    </a:cubicBezTo>
                    <a:lnTo>
                      <a:pt x="7237" y="0"/>
                    </a:lnTo>
                    <a:cubicBezTo>
                      <a:pt x="3240" y="0"/>
                      <a:pt x="0" y="3239"/>
                      <a:pt x="0" y="7237"/>
                    </a:cubicBezTo>
                    <a:cubicBezTo>
                      <a:pt x="0" y="11235"/>
                      <a:pt x="3240" y="14474"/>
                      <a:pt x="7237" y="14474"/>
                    </a:cubicBezTo>
                    <a:lnTo>
                      <a:pt x="46578" y="14474"/>
                    </a:lnTo>
                    <a:cubicBezTo>
                      <a:pt x="50575" y="14474"/>
                      <a:pt x="53815" y="11234"/>
                      <a:pt x="53815" y="7237"/>
                    </a:cubicBezTo>
                    <a:close/>
                  </a:path>
                </a:pathLst>
              </a:custGeom>
              <a:solidFill>
                <a:srgbClr val="000000"/>
              </a:solidFill>
              <a:ln>
                <a:noFill/>
              </a:ln>
            </p:spPr>
            <p:txBody>
              <a:bodyPr anchorCtr="0" anchor="ctr" bIns="13100" lIns="26200" spcFirstLastPara="1" rIns="26200" wrap="square" tIns="13100">
                <a:noAutofit/>
              </a:bodyPr>
              <a:lstStyle/>
              <a:p>
                <a:pPr indent="0" lvl="0" marL="0" marR="0" rtl="0" algn="l">
                  <a:spcBef>
                    <a:spcPts val="0"/>
                  </a:spcBef>
                  <a:spcAft>
                    <a:spcPts val="0"/>
                  </a:spcAft>
                  <a:buNone/>
                </a:pPr>
                <a:r>
                  <a:t/>
                </a:r>
                <a:endParaRPr sz="535">
                  <a:solidFill>
                    <a:srgbClr val="000000"/>
                  </a:solidFill>
                  <a:latin typeface="Calibri"/>
                  <a:ea typeface="Calibri"/>
                  <a:cs typeface="Calibri"/>
                  <a:sym typeface="Calibri"/>
                </a:endParaRPr>
              </a:p>
            </p:txBody>
          </p:sp>
        </p:grpSp>
        <p:sp>
          <p:nvSpPr>
            <p:cNvPr id="740" name="Google Shape;740;p32"/>
            <p:cNvSpPr/>
            <p:nvPr/>
          </p:nvSpPr>
          <p:spPr>
            <a:xfrm>
              <a:off x="512052" y="1321425"/>
              <a:ext cx="287100" cy="287100"/>
            </a:xfrm>
            <a:prstGeom prst="ellipse">
              <a:avLst/>
            </a:prstGeom>
            <a:solidFill>
              <a:srgbClr val="FFFFFF"/>
            </a:solidFill>
            <a:ln cap="flat" cmpd="sng" w="7275">
              <a:solidFill>
                <a:srgbClr val="A2C4C9"/>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611">
                  <a:solidFill>
                    <a:srgbClr val="000000"/>
                  </a:solidFill>
                  <a:latin typeface="Montserrat SemiBold"/>
                  <a:ea typeface="Montserrat SemiBold"/>
                  <a:cs typeface="Montserrat SemiBold"/>
                  <a:sym typeface="Montserrat SemiBold"/>
                </a:rPr>
                <a:t>02</a:t>
              </a:r>
              <a:endParaRPr sz="611">
                <a:solidFill>
                  <a:srgbClr val="000000"/>
                </a:solidFill>
                <a:latin typeface="Montserrat SemiBold"/>
                <a:ea typeface="Montserrat SemiBold"/>
                <a:cs typeface="Montserrat SemiBold"/>
                <a:sym typeface="Montserrat SemiBold"/>
              </a:endParaRPr>
            </a:p>
          </p:txBody>
        </p:sp>
        <p:sp>
          <p:nvSpPr>
            <p:cNvPr id="741" name="Google Shape;741;p32"/>
            <p:cNvSpPr/>
            <p:nvPr/>
          </p:nvSpPr>
          <p:spPr>
            <a:xfrm>
              <a:off x="238853" y="1689060"/>
              <a:ext cx="833400" cy="833100"/>
            </a:xfrm>
            <a:prstGeom prst="blockArc">
              <a:avLst>
                <a:gd fmla="val 10800000" name="adj1"/>
                <a:gd fmla="val 21589946" name="adj2"/>
                <a:gd fmla="val 14321" name="adj3"/>
              </a:avLst>
            </a:prstGeom>
            <a:solidFill>
              <a:srgbClr val="A2C4C9"/>
            </a:solidFill>
            <a:ln>
              <a:noFill/>
            </a:ln>
          </p:spPr>
          <p:txBody>
            <a:bodyPr anchorCtr="0" anchor="ctr" bIns="34925" lIns="34925" spcFirstLastPara="1" rIns="34925" wrap="square" tIns="34925">
              <a:noAutofit/>
            </a:bodyPr>
            <a:lstStyle/>
            <a:p>
              <a:pPr indent="0" lvl="0" marL="0" rtl="0" algn="ctr">
                <a:spcBef>
                  <a:spcPts val="0"/>
                </a:spcBef>
                <a:spcAft>
                  <a:spcPts val="0"/>
                </a:spcAft>
                <a:buNone/>
              </a:pPr>
              <a:r>
                <a:t/>
              </a:r>
              <a:endParaRPr sz="535">
                <a:latin typeface="Montserrat Medium"/>
                <a:ea typeface="Montserrat Medium"/>
                <a:cs typeface="Montserrat Medium"/>
                <a:sym typeface="Montserrat Medium"/>
              </a:endParaRPr>
            </a:p>
          </p:txBody>
        </p:sp>
        <p:cxnSp>
          <p:nvCxnSpPr>
            <p:cNvPr id="742" name="Google Shape;742;p32"/>
            <p:cNvCxnSpPr>
              <a:stCxn id="740" idx="4"/>
            </p:cNvCxnSpPr>
            <p:nvPr/>
          </p:nvCxnSpPr>
          <p:spPr>
            <a:xfrm>
              <a:off x="655602" y="1608525"/>
              <a:ext cx="0" cy="94500"/>
            </a:xfrm>
            <a:prstGeom prst="straightConnector1">
              <a:avLst/>
            </a:prstGeom>
            <a:noFill/>
            <a:ln cap="flat" cmpd="sng" w="7275">
              <a:solidFill>
                <a:srgbClr val="A2C4C9"/>
              </a:solidFill>
              <a:prstDash val="solid"/>
              <a:round/>
              <a:headEnd len="med" w="med" type="none"/>
              <a:tailEnd len="med" w="med" type="none"/>
            </a:ln>
          </p:spPr>
        </p:cxn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AAE5E5298EE164E9BD1F0E3B80E8819" ma:contentTypeVersion="13" ma:contentTypeDescription="Creare un nuovo documento." ma:contentTypeScope="" ma:versionID="35962db48353789722dfd6e88bde74d9">
  <xsd:schema xmlns:xsd="http://www.w3.org/2001/XMLSchema" xmlns:xs="http://www.w3.org/2001/XMLSchema" xmlns:p="http://schemas.microsoft.com/office/2006/metadata/properties" xmlns:ns2="8609fbdd-7cf6-4dde-b50d-62526ddcd893" xmlns:ns3="a5184ba7-f911-4641-9305-87f0461e805e" targetNamespace="http://schemas.microsoft.com/office/2006/metadata/properties" ma:root="true" ma:fieldsID="bb65c0d4b4a94f83b909747d635f0c90" ns2:_="" ns3:_="">
    <xsd:import namespace="8609fbdd-7cf6-4dde-b50d-62526ddcd893"/>
    <xsd:import namespace="a5184ba7-f911-4641-9305-87f0461e805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9fbdd-7cf6-4dde-b50d-62526ddcd8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a8532360-643d-4683-bbca-f57922d5e66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184ba7-f911-4641-9305-87f0461e805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a4ca9b3-0fb0-41f1-b08c-8e1125319874}" ma:internalName="TaxCatchAll" ma:showField="CatchAllData" ma:web="a5184ba7-f911-4641-9305-87f0461e80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09fbdd-7cf6-4dde-b50d-62526ddcd893">
      <Terms xmlns="http://schemas.microsoft.com/office/infopath/2007/PartnerControls"/>
    </lcf76f155ced4ddcb4097134ff3c332f>
    <TaxCatchAll xmlns="a5184ba7-f911-4641-9305-87f0461e805e" xsi:nil="true"/>
  </documentManagement>
</p:properties>
</file>

<file path=customXml/itemProps1.xml><?xml version="1.0" encoding="utf-8"?>
<ds:datastoreItem xmlns:ds="http://schemas.openxmlformats.org/officeDocument/2006/customXml" ds:itemID="{B937CFB1-4255-457C-8F39-159B7EECA954}"/>
</file>

<file path=customXml/itemProps2.xml><?xml version="1.0" encoding="utf-8"?>
<ds:datastoreItem xmlns:ds="http://schemas.openxmlformats.org/officeDocument/2006/customXml" ds:itemID="{4344B430-6D47-4077-AADE-E9C561264BAB}"/>
</file>

<file path=customXml/itemProps3.xml><?xml version="1.0" encoding="utf-8"?>
<ds:datastoreItem xmlns:ds="http://schemas.openxmlformats.org/officeDocument/2006/customXml" ds:itemID="{38F95774-47C2-4BA2-B39E-A05717B4F4A7}"/>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0x0101000AAE5E5298EE164E9BD1F0E3B80E8819</vt:lpwstr>
  </property>
</Properties>
</file>